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56" r:id="rId5"/>
    <p:sldId id="275" r:id="rId6"/>
    <p:sldId id="257" r:id="rId7"/>
    <p:sldId id="269" r:id="rId8"/>
    <p:sldId id="270" r:id="rId9"/>
    <p:sldId id="271" r:id="rId10"/>
    <p:sldId id="274" r:id="rId11"/>
    <p:sldId id="273" r:id="rId12"/>
    <p:sldId id="258" r:id="rId13"/>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5322" autoAdjust="0"/>
  </p:normalViewPr>
  <p:slideViewPr>
    <p:cSldViewPr snapToGrid="0" showGuides="1">
      <p:cViewPr varScale="1">
        <p:scale>
          <a:sx n="93" d="100"/>
          <a:sy n="93" d="100"/>
        </p:scale>
        <p:origin x="510"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35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1C0301E-2321-4F52-B85E-5901506D265C}" type="datetime1">
              <a:rPr lang="zh-CN" altLang="en-US" smtClean="0">
                <a:latin typeface="微软雅黑" panose="020B0503020204020204" pitchFamily="34" charset="-122"/>
                <a:ea typeface="微软雅黑" panose="020B0503020204020204" pitchFamily="34" charset="-122"/>
              </a:rPr>
              <a:pPr algn="r" rtl="0"/>
              <a:t>2018/3/27</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zh-CN" smtClean="0">
                <a:latin typeface="微软雅黑" panose="020B0503020204020204" pitchFamily="34" charset="-122"/>
                <a:ea typeface="微软雅黑" panose="020B0503020204020204" pitchFamily="34" charset="-122"/>
              </a:rPr>
              <a:pPr algn="r" rtl="0"/>
              <a:t>‹#›</a:t>
            </a:fld>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微软雅黑" panose="020B0503020204020204" pitchFamily="34" charset="-122"/>
                <a:ea typeface="微软雅黑" panose="020B0503020204020204" pitchFamily="34" charset="-122"/>
              </a:defRPr>
            </a:lvl1pPr>
          </a:lstStyle>
          <a:p>
            <a:fld id="{229B22C3-6CB1-491B-AD00-E0837F23A3F3}" type="datetime1">
              <a:rPr lang="zh-CN" altLang="en-US" smtClean="0"/>
              <a:pPr/>
              <a:t>2018/3/27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微软雅黑" panose="020B0503020204020204" pitchFamily="34" charset="-122"/>
                <a:ea typeface="微软雅黑" panose="020B0503020204020204" pitchFamily="34" charset="-122"/>
              </a:defRPr>
            </a:lvl1pPr>
          </a:lstStyle>
          <a:p>
            <a:fld id="{0A3C37BE-C303-496D-B5CD-85F2937540FC}" type="slidenum">
              <a:rPr lang="en-US" altLang="zh-CN" smtClean="0"/>
              <a:pPr/>
              <a:t>‹#›</a:t>
            </a:fld>
            <a:endParaRPr lang="en-US" altLang="zh-CN"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1</a:t>
            </a:fld>
            <a:endParaRPr lang="en-US" altLang="zh-CN" dirty="0"/>
          </a:p>
        </p:txBody>
      </p:sp>
    </p:spTree>
    <p:extLst>
      <p:ext uri="{BB962C8B-B14F-4D97-AF65-F5344CB8AC3E}">
        <p14:creationId xmlns:p14="http://schemas.microsoft.com/office/powerpoint/2010/main" val="84905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2</a:t>
            </a:fld>
            <a:endParaRPr lang="en-US" altLang="zh-CN" dirty="0"/>
          </a:p>
        </p:txBody>
      </p:sp>
    </p:spTree>
    <p:extLst>
      <p:ext uri="{BB962C8B-B14F-4D97-AF65-F5344CB8AC3E}">
        <p14:creationId xmlns:p14="http://schemas.microsoft.com/office/powerpoint/2010/main" val="248844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3</a:t>
            </a:fld>
            <a:endParaRPr lang="en-US" altLang="zh-CN" dirty="0"/>
          </a:p>
        </p:txBody>
      </p:sp>
    </p:spTree>
    <p:extLst>
      <p:ext uri="{BB962C8B-B14F-4D97-AF65-F5344CB8AC3E}">
        <p14:creationId xmlns:p14="http://schemas.microsoft.com/office/powerpoint/2010/main" val="22758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4</a:t>
            </a:fld>
            <a:endParaRPr lang="en-US" altLang="zh-CN" dirty="0"/>
          </a:p>
        </p:txBody>
      </p:sp>
    </p:spTree>
    <p:extLst>
      <p:ext uri="{BB962C8B-B14F-4D97-AF65-F5344CB8AC3E}">
        <p14:creationId xmlns:p14="http://schemas.microsoft.com/office/powerpoint/2010/main" val="346086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5</a:t>
            </a:fld>
            <a:endParaRPr lang="en-US" altLang="zh-CN" dirty="0"/>
          </a:p>
        </p:txBody>
      </p:sp>
    </p:spTree>
    <p:extLst>
      <p:ext uri="{BB962C8B-B14F-4D97-AF65-F5344CB8AC3E}">
        <p14:creationId xmlns:p14="http://schemas.microsoft.com/office/powerpoint/2010/main" val="362201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出版</a:t>
            </a:r>
            <a:r>
              <a:rPr lang="en-US" altLang="zh-CN" dirty="0" smtClean="0"/>
              <a:t>3</a:t>
            </a:r>
            <a:r>
              <a:rPr lang="zh-CN" altLang="en-US" dirty="0" smtClean="0"/>
              <a:t>本科普著作和</a:t>
            </a:r>
            <a:r>
              <a:rPr lang="en-US" altLang="zh-CN" dirty="0" smtClean="0"/>
              <a:t>6</a:t>
            </a:r>
            <a:r>
              <a:rPr lang="zh-CN" altLang="en-US" dirty="0" smtClean="0"/>
              <a:t>本科普译著，每年主讲</a:t>
            </a:r>
            <a:r>
              <a:rPr lang="en-US" altLang="zh-CN" dirty="0" smtClean="0"/>
              <a:t>30</a:t>
            </a:r>
            <a:r>
              <a:rPr lang="zh-CN" altLang="en-US" dirty="0" smtClean="0"/>
              <a:t>场科普讲座。钟扬，是有口皆碑的明星科普专家。</a:t>
            </a:r>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6</a:t>
            </a:fld>
            <a:endParaRPr lang="en-US" altLang="zh-CN" dirty="0"/>
          </a:p>
        </p:txBody>
      </p:sp>
    </p:spTree>
    <p:extLst>
      <p:ext uri="{BB962C8B-B14F-4D97-AF65-F5344CB8AC3E}">
        <p14:creationId xmlns:p14="http://schemas.microsoft.com/office/powerpoint/2010/main" val="273102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7</a:t>
            </a:fld>
            <a:endParaRPr lang="en-US" altLang="zh-CN" dirty="0"/>
          </a:p>
        </p:txBody>
      </p:sp>
    </p:spTree>
    <p:extLst>
      <p:ext uri="{BB962C8B-B14F-4D97-AF65-F5344CB8AC3E}">
        <p14:creationId xmlns:p14="http://schemas.microsoft.com/office/powerpoint/2010/main" val="131956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8</a:t>
            </a:fld>
            <a:endParaRPr lang="en-US" altLang="zh-CN" dirty="0"/>
          </a:p>
        </p:txBody>
      </p:sp>
    </p:spTree>
    <p:extLst>
      <p:ext uri="{BB962C8B-B14F-4D97-AF65-F5344CB8AC3E}">
        <p14:creationId xmlns:p14="http://schemas.microsoft.com/office/powerpoint/2010/main" val="182597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pPr/>
              <a:t>9</a:t>
            </a:fld>
            <a:endParaRPr lang="en-US" altLang="zh-CN" dirty="0"/>
          </a:p>
        </p:txBody>
      </p:sp>
    </p:spTree>
    <p:extLst>
      <p:ext uri="{BB962C8B-B14F-4D97-AF65-F5344CB8AC3E}">
        <p14:creationId xmlns:p14="http://schemas.microsoft.com/office/powerpoint/2010/main" val="6903751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p>
        </p:txBody>
      </p:sp>
      <p:sp>
        <p:nvSpPr>
          <p:cNvPr id="2" name="标题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zh-CN" altLang="en-US" noProof="0" smtClean="0"/>
              <a:t>单击此处编辑母版标题样式</a:t>
            </a:r>
            <a:endParaRPr lang="zh-CN" altLang="en-US" noProof="0" dirty="0"/>
          </a:p>
        </p:txBody>
      </p:sp>
      <p:sp>
        <p:nvSpPr>
          <p:cNvPr id="3" name="副标题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CN" altLang="en-US" noProof="0" smtClean="0"/>
              <a:t>单击此处编辑母版副标题样式</a:t>
            </a:r>
            <a:endParaRPr lang="zh-CN" altLang="en-US" noProof="0" dirty="0"/>
          </a:p>
        </p:txBody>
      </p:sp>
      <p:sp>
        <p:nvSpPr>
          <p:cNvPr id="4" name="日期占位符 3"/>
          <p:cNvSpPr>
            <a:spLocks noGrp="1"/>
          </p:cNvSpPr>
          <p:nvPr>
            <p:ph type="dt" sz="half" idx="10"/>
          </p:nvPr>
        </p:nvSpPr>
        <p:spPr/>
        <p:txBody>
          <a:bodyPr rtlCol="0"/>
          <a:lstStyle>
            <a:lvl1pPr>
              <a:defRPr/>
            </a:lvl1pPr>
          </a:lstStyle>
          <a:p>
            <a:fld id="{A7392AAC-879E-4B39-8824-AF6B730A809E}" type="datetime1">
              <a:rPr lang="zh-CN" altLang="en-US" smtClean="0"/>
              <a:pPr/>
              <a:t>2018/3/27</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pPr/>
              <a:t>‹#›</a:t>
            </a:fld>
            <a:endParaRPr lang="en-US" altLang="zh-CN" dirty="0"/>
          </a:p>
        </p:txBody>
      </p:sp>
      <p:pic>
        <p:nvPicPr>
          <p:cNvPr id="11" name="图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lstStyle>
            <a:lvl1pPr algn="l" rtl="0">
              <a:defRPr sz="3200">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图片占位符 2"/>
          <p:cNvSpPr>
            <a:spLocks noGrp="1"/>
          </p:cNvSpPr>
          <p:nvPr>
            <p:ph type="pic" idx="1"/>
          </p:nvPr>
        </p:nvSpPr>
        <p:spPr>
          <a:xfrm>
            <a:off x="4654671" y="1600199"/>
            <a:ext cx="6430912" cy="4572001"/>
          </a:xfrm>
        </p:spPr>
        <p:txBody>
          <a:bodyPr tIns="1188720" rtlCol="0">
            <a:normAutofit/>
          </a:bodyPr>
          <a:lstStyle>
            <a:lvl1pPr marL="0" indent="0" algn="ctr" rtl="0">
              <a:buNone/>
              <a:defRPr sz="2000">
                <a:latin typeface="微软雅黑" panose="020B0503020204020204" pitchFamily="34" charset="-122"/>
                <a:ea typeface="微软雅黑" panose="020B0503020204020204" pitchFamily="34" charset="-122"/>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CN" altLang="en-US" noProof="0" smtClean="0"/>
              <a:t>单击图标添加图片</a:t>
            </a:r>
            <a:endParaRPr lang="zh-CN" altLang="en-US" noProof="0" dirty="0"/>
          </a:p>
        </p:txBody>
      </p:sp>
      <p:sp>
        <p:nvSpPr>
          <p:cNvPr id="4" name="文本占位符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atin typeface="微软雅黑" panose="020B0503020204020204" pitchFamily="34" charset="-122"/>
                <a:ea typeface="微软雅黑" panose="020B0503020204020204" pitchFamily="34" charset="-122"/>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noProof="0" smtClean="0"/>
              <a:t>单击此处编辑母版文本样式</a:t>
            </a:r>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7118C275-B304-48F5-8C4F-015CBCF4E7C1}" type="datetime1">
              <a:rPr lang="zh-CN" altLang="en-US" smtClean="0"/>
              <a:pPr/>
              <a:t>2018/3/27</a:t>
            </a:fld>
            <a:r>
              <a:rPr lang="zh-CN" altLang="en-US" dirty="0"/>
              <a:t>​</a:t>
            </a:r>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pPr/>
              <a:t>‹#›</a:t>
            </a:fld>
            <a:endParaRPr lang="zh-CN"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3" name="竖排文字占位符 2"/>
          <p:cNvSpPr>
            <a:spLocks noGrp="1"/>
          </p:cNvSpPr>
          <p:nvPr>
            <p:ph type="body" orient="vert" idx="1"/>
          </p:nvPr>
        </p:nvSpPr>
        <p:spPr/>
        <p:txBody>
          <a:bodyPr vert="eaVert" rtlCol="0"/>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98791AA9-DDCB-4BA8-AD1D-963A3AA00622}" type="datetime1">
              <a:rPr lang="zh-CN" altLang="en-US" smtClean="0"/>
              <a:pPr/>
              <a:t>2018/3/27</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pPr/>
              <a:t>‹#›</a:t>
            </a:fld>
            <a:endParaRPr lang="zh-CN"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372600" y="365125"/>
            <a:ext cx="1714500" cy="5811838"/>
          </a:xfrm>
        </p:spPr>
        <p:txBody>
          <a:bodyPr vert="eaVert" rtlCol="0"/>
          <a:lstStyle/>
          <a:p>
            <a:pPr rtl="0"/>
            <a:r>
              <a:rPr lang="zh-CN" altLang="en-US" noProof="0" smtClean="0"/>
              <a:t>单击此处编辑母版标题样式</a:t>
            </a:r>
            <a:endParaRPr lang="zh-CN" altLang="en-US" noProof="0" dirty="0"/>
          </a:p>
        </p:txBody>
      </p:sp>
      <p:sp>
        <p:nvSpPr>
          <p:cNvPr id="3" name="竖排文字占位符 2"/>
          <p:cNvSpPr>
            <a:spLocks noGrp="1"/>
          </p:cNvSpPr>
          <p:nvPr>
            <p:ph type="body" orient="vert" idx="1"/>
          </p:nvPr>
        </p:nvSpPr>
        <p:spPr>
          <a:xfrm>
            <a:off x="1104900" y="365125"/>
            <a:ext cx="8098896" cy="5811838"/>
          </a:xfrm>
        </p:spPr>
        <p:txBody>
          <a:bodyPr vert="eaVert" rtlCol="0"/>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9170426F-E661-472B-BE42-25E072CD46D9}" type="datetime1">
              <a:rPr lang="zh-CN" altLang="en-US" smtClean="0"/>
              <a:pPr/>
              <a:t>2018/3/27</a:t>
            </a:fld>
            <a:endParaRPr lang="zh-CN" altLang="en-US"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6" name="灯片编号占位符 5"/>
          <p:cNvSpPr>
            <a:spLocks noGrp="1"/>
          </p:cNvSpPr>
          <p:nvPr>
            <p:ph type="sldNum" sz="quarter" idx="12"/>
          </p:nvPr>
        </p:nvSpPr>
        <p:spPr/>
        <p:txBody>
          <a:bodyPr rtlCol="0"/>
          <a:lstStyle>
            <a:lvl1pPr algn="r">
              <a:defRPr/>
            </a:lvl1pPr>
          </a:lstStyle>
          <a:p>
            <a:fld id="{0FF54DE5-C571-48E8-A5BC-B369434E2F44}" type="slidenum">
              <a:rPr lang="en-US" altLang="zh-CN" smtClean="0"/>
              <a:pPr/>
              <a:t>‹#›</a:t>
            </a:fld>
            <a:endParaRPr lang="en-US" altLang="zh-CN" dirty="0"/>
          </a:p>
        </p:txBody>
      </p:sp>
      <p:grpSp>
        <p:nvGrpSpPr>
          <p:cNvPr id="7" name="组 6"/>
          <p:cNvGrpSpPr/>
          <p:nvPr/>
        </p:nvGrpSpPr>
        <p:grpSpPr>
          <a:xfrm rot="5400000">
            <a:off x="6514047" y="3228843"/>
            <a:ext cx="5632704" cy="84403"/>
            <a:chOff x="1073150" y="1219201"/>
            <a:chExt cx="10058400" cy="63125"/>
          </a:xfrm>
        </p:grpSpPr>
        <p:cxnSp>
          <p:nvCxnSpPr>
            <p:cNvPr id="8" name="直接连接符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内容占位符 2"/>
          <p:cNvSpPr>
            <a:spLocks noGrp="1"/>
          </p:cNvSpPr>
          <p:nvPr>
            <p:ph idx="1"/>
          </p:nvPr>
        </p:nvSpPr>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9BA78444-6099-4C0A-A3A9-C6F3C5D7F289}" type="datetime1">
              <a:rPr lang="zh-CN" altLang="en-US" smtClean="0"/>
              <a:pPr/>
              <a:t>2018/3/27</a:t>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pPr/>
              <a:t>‹#›</a:t>
            </a:fld>
            <a:endParaRPr lang="zh-CN"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包含图片的标题幻灯片">
    <p:spTree>
      <p:nvGrpSpPr>
        <p:cNvPr id="1" name=""/>
        <p:cNvGrpSpPr/>
        <p:nvPr/>
      </p:nvGrpSpPr>
      <p:grpSpPr>
        <a:xfrm>
          <a:off x="0" y="0"/>
          <a:ext cx="0" cy="0"/>
          <a:chOff x="0" y="0"/>
          <a:chExt cx="0" cy="0"/>
        </a:xfrm>
      </p:grpSpPr>
      <p:grpSp>
        <p:nvGrpSpPr>
          <p:cNvPr id="13" name="组 12"/>
          <p:cNvGrpSpPr/>
          <p:nvPr/>
        </p:nvGrpSpPr>
        <p:grpSpPr>
          <a:xfrm rot="10800000">
            <a:off x="0" y="5645510"/>
            <a:ext cx="12192000" cy="63125"/>
            <a:chOff x="507492" y="1501519"/>
            <a:chExt cx="8129016" cy="63125"/>
          </a:xfrm>
        </p:grpSpPr>
        <p:cxnSp>
          <p:nvCxnSpPr>
            <p:cNvPr id="17" name="直接连接符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组 13"/>
          <p:cNvGrpSpPr/>
          <p:nvPr/>
        </p:nvGrpSpPr>
        <p:grpSpPr>
          <a:xfrm>
            <a:off x="0" y="1143000"/>
            <a:ext cx="12192000" cy="63125"/>
            <a:chOff x="507492" y="1501519"/>
            <a:chExt cx="8129016" cy="63125"/>
          </a:xfrm>
        </p:grpSpPr>
        <p:cxnSp>
          <p:nvCxnSpPr>
            <p:cNvPr id="15" name="直接连接符​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ctrTitle"/>
          </p:nvPr>
        </p:nvSpPr>
        <p:spPr>
          <a:xfrm>
            <a:off x="1104900" y="2292094"/>
            <a:ext cx="5734050" cy="2219691"/>
          </a:xfrm>
        </p:spPr>
        <p:txBody>
          <a:bodyPr rtlCol="0" anchor="ctr">
            <a:normAutofit/>
          </a:bodyPr>
          <a:lstStyle>
            <a:lvl1pPr algn="l" rtl="0">
              <a:defRPr sz="4400" cap="all" baseline="0">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副标题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微软雅黑" panose="020B0503020204020204" pitchFamily="34" charset="-122"/>
                <a:ea typeface="微软雅黑" panose="020B0503020204020204" pitchFamily="34" charset="-122"/>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CN" altLang="en-US" noProof="0" smtClean="0"/>
              <a:t>单击此处编辑母版副标题样式</a:t>
            </a:r>
            <a:endParaRPr lang="zh-CN" altLang="en-US" noProof="0" dirty="0"/>
          </a:p>
        </p:txBody>
      </p:sp>
      <p:pic>
        <p:nvPicPr>
          <p:cNvPr id="10" name="图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图片占位符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微软雅黑" panose="020B0503020204020204" pitchFamily="34" charset="-122"/>
                <a:ea typeface="微软雅黑" panose="020B0503020204020204" pitchFamily="34" charset="-122"/>
              </a:defRPr>
            </a:lvl1pPr>
          </a:lstStyle>
          <a:p>
            <a:pPr rtl="0"/>
            <a:r>
              <a:rPr lang="zh-CN" altLang="en-US" noProof="0" smtClean="0"/>
              <a:t>单击图标添加图片</a:t>
            </a:r>
            <a:endParaRPr lang="zh-CN" altLang="en-US" noProof="0" dirty="0"/>
          </a:p>
        </p:txBody>
      </p:sp>
      <p:sp>
        <p:nvSpPr>
          <p:cNvPr id="19" name="说明文字"/>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zh-CN" altLang="en-US" sz="1200" b="1" i="1" noProof="0" dirty="0">
                <a:latin typeface="微软雅黑" panose="020B0503020204020204" pitchFamily="34" charset="-122"/>
                <a:ea typeface="微软雅黑" panose="020B0503020204020204" pitchFamily="34" charset="-122"/>
                <a:cs typeface="Arial" pitchFamily="34" charset="0"/>
              </a:rPr>
              <a:t>注意：</a:t>
            </a:r>
          </a:p>
          <a:p>
            <a:pPr rtl="0"/>
            <a:r>
              <a:rPr lang="zh-CN" altLang="en-US" sz="1200" i="1" noProof="0" dirty="0">
                <a:latin typeface="微软雅黑" panose="020B0503020204020204" pitchFamily="34" charset="-122"/>
                <a:ea typeface="微软雅黑" panose="020B0503020204020204" pitchFamily="34" charset="-122"/>
                <a:cs typeface="Arial" pitchFamily="34" charset="0"/>
              </a:rPr>
              <a:t>若要更改此幻灯片上的图像，请选择该图片，并将其删除。然后单击占位符中的图片图标以插入自己的图像。</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8" name="组 7"/>
          <p:cNvGrpSpPr/>
          <p:nvPr/>
        </p:nvGrpSpPr>
        <p:grpSpPr>
          <a:xfrm>
            <a:off x="0" y="2514600"/>
            <a:ext cx="12192000" cy="3194035"/>
            <a:chOff x="647402" y="2514600"/>
            <a:chExt cx="10838688" cy="3194035"/>
          </a:xfrm>
        </p:grpSpPr>
        <p:grpSp>
          <p:nvGrpSpPr>
            <p:cNvPr id="9" name="组 8"/>
            <p:cNvGrpSpPr/>
            <p:nvPr/>
          </p:nvGrpSpPr>
          <p:grpSpPr>
            <a:xfrm>
              <a:off x="647402" y="2514600"/>
              <a:ext cx="10838688" cy="63125"/>
              <a:chOff x="507492" y="1501519"/>
              <a:chExt cx="8129016" cy="63125"/>
            </a:xfrm>
          </p:grpSpPr>
          <p:cxnSp>
            <p:nvCxnSpPr>
              <p:cNvPr id="14" name="直接连接符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grpSp>
          <p:nvGrpSpPr>
            <p:cNvPr id="11" name="组 10"/>
            <p:cNvGrpSpPr/>
            <p:nvPr/>
          </p:nvGrpSpPr>
          <p:grpSpPr>
            <a:xfrm rot="10800000">
              <a:off x="647402" y="5645510"/>
              <a:ext cx="10838688" cy="63125"/>
              <a:chOff x="507492" y="1501519"/>
              <a:chExt cx="8129016" cy="63125"/>
            </a:xfrm>
          </p:grpSpPr>
          <p:cxnSp>
            <p:nvCxnSpPr>
              <p:cNvPr id="12" name="直接连接符​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文本占位符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latin typeface="微软雅黑" panose="020B0503020204020204" pitchFamily="34" charset="-122"/>
                <a:ea typeface="微软雅黑" panose="020B0503020204020204" pitchFamily="34" charset="-122"/>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CN" altLang="en-US" noProof="0" smtClean="0"/>
              <a:t>单击此处编辑母版文本样式</a:t>
            </a:r>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AF5F6A19-70BF-4380-9A40-68C9536408C6}" type="datetime1">
              <a:rPr lang="zh-CN" altLang="en-US" smtClean="0"/>
              <a:pPr/>
              <a:t>2018/3/27</a:t>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6" name="灯片编号占位符 5"/>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pPr/>
              <a:t>‹#›</a:t>
            </a:fld>
            <a:endParaRPr lang="zh-CN" altLang="en-US" dirty="0"/>
          </a:p>
        </p:txBody>
      </p:sp>
      <p:pic>
        <p:nvPicPr>
          <p:cNvPr id="7" name="图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内容占位符 2"/>
          <p:cNvSpPr>
            <a:spLocks noGrp="1"/>
          </p:cNvSpPr>
          <p:nvPr>
            <p:ph sz="half" idx="1"/>
          </p:nvPr>
        </p:nvSpPr>
        <p:spPr>
          <a:xfrm>
            <a:off x="1104900" y="1600200"/>
            <a:ext cx="4914900" cy="4571999"/>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lgn="l" rtl="0">
              <a:defRPr>
                <a:latin typeface="微软雅黑" panose="020B0503020204020204" pitchFamily="34" charset="-122"/>
                <a:ea typeface="微软雅黑" panose="020B0503020204020204" pitchFamily="34" charset="-122"/>
              </a:defRPr>
            </a:lvl5pPr>
            <a:lvl6pPr algn="l" rtl="0">
              <a:defRPr/>
            </a:lvl6pPr>
            <a:lvl7pPr algn="l" rtl="0">
              <a:defRPr/>
            </a:lvl7pPr>
            <a:lvl8pPr algn="l" rtl="0">
              <a:defRPr/>
            </a:lvl8pPr>
            <a:lvl9pPr algn="l" rtl="0">
              <a:defRPr/>
            </a:lvl9pPr>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内容占位符 3"/>
          <p:cNvSpPr>
            <a:spLocks noGrp="1"/>
          </p:cNvSpPr>
          <p:nvPr>
            <p:ph sz="half" idx="2"/>
          </p:nvPr>
        </p:nvSpPr>
        <p:spPr>
          <a:xfrm>
            <a:off x="6172200" y="1600200"/>
            <a:ext cx="4914900" cy="4571999"/>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lgn="l" rtl="0">
              <a:defRPr>
                <a:latin typeface="微软雅黑" panose="020B0503020204020204" pitchFamily="34" charset="-122"/>
                <a:ea typeface="微软雅黑" panose="020B0503020204020204" pitchFamily="34" charset="-122"/>
              </a:defRPr>
            </a:lvl5pPr>
            <a:lvl6pPr algn="l" rtl="0">
              <a:defRPr/>
            </a:lvl6pPr>
            <a:lvl7pPr algn="l" rtl="0">
              <a:defRPr/>
            </a:lvl7pPr>
            <a:lvl8pPr algn="l" rtl="0">
              <a:defRPr/>
            </a:lvl8pPr>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dirty="0"/>
              <a:t>​</a:t>
            </a:r>
            <a:fld id="{6017EB90-196C-4C15-BD31-13E0E0436C73}" type="datetime1">
              <a:rPr lang="zh-CN" altLang="en-US" smtClean="0"/>
              <a:pPr/>
              <a:t>2018/3/27</a:t>
            </a:fld>
            <a:r>
              <a:rPr lang="zh-CN" altLang="en-US" dirty="0"/>
              <a:t>​</a:t>
            </a:r>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pPr/>
              <a:t>‹#›</a:t>
            </a:fld>
            <a:endParaRPr lang="zh-CN"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noProof="0" smtClean="0"/>
              <a:t>单击此处编辑母版标题样式</a:t>
            </a:r>
            <a:endParaRPr lang="zh-CN" altLang="en-US" noProof="0" dirty="0"/>
          </a:p>
        </p:txBody>
      </p:sp>
      <p:sp>
        <p:nvSpPr>
          <p:cNvPr id="3" name="文本占位符 2"/>
          <p:cNvSpPr>
            <a:spLocks noGrp="1"/>
          </p:cNvSpPr>
          <p:nvPr>
            <p:ph type="body" idx="1"/>
          </p:nvPr>
        </p:nvSpPr>
        <p:spPr>
          <a:xfrm>
            <a:off x="1104900" y="1600200"/>
            <a:ext cx="4919472" cy="823911"/>
          </a:xfrm>
        </p:spPr>
        <p:txBody>
          <a:bodyPr rtlCol="0" anchor="ctr"/>
          <a:lstStyle>
            <a:lvl1pPr marL="0" indent="0" algn="l" rtl="0">
              <a:spcBef>
                <a:spcPts val="0"/>
              </a:spcBef>
              <a:buNone/>
              <a:defRPr sz="2400" b="1">
                <a:latin typeface="微软雅黑" panose="020B0503020204020204" pitchFamily="34" charset="-122"/>
                <a:ea typeface="微软雅黑" panose="020B0503020204020204" pitchFamily="34" charset="-122"/>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smtClean="0"/>
              <a:t>单击此处编辑母版文本样式</a:t>
            </a:r>
          </a:p>
        </p:txBody>
      </p:sp>
      <p:sp>
        <p:nvSpPr>
          <p:cNvPr id="4" name="内容占位符 3"/>
          <p:cNvSpPr>
            <a:spLocks noGrp="1"/>
          </p:cNvSpPr>
          <p:nvPr>
            <p:ph sz="half" idx="2"/>
          </p:nvPr>
        </p:nvSpPr>
        <p:spPr>
          <a:xfrm>
            <a:off x="1104900" y="2424112"/>
            <a:ext cx="4919472" cy="3748088"/>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5" name="文本占位符 4"/>
          <p:cNvSpPr>
            <a:spLocks noGrp="1"/>
          </p:cNvSpPr>
          <p:nvPr>
            <p:ph type="body" sz="quarter" idx="3"/>
          </p:nvPr>
        </p:nvSpPr>
        <p:spPr>
          <a:xfrm>
            <a:off x="6166110" y="1600200"/>
            <a:ext cx="4919472" cy="823911"/>
          </a:xfrm>
        </p:spPr>
        <p:txBody>
          <a:bodyPr rtlCol="0" anchor="ctr"/>
          <a:lstStyle>
            <a:lvl1pPr marL="0" indent="0" algn="l" rtl="0">
              <a:spcBef>
                <a:spcPts val="0"/>
              </a:spcBef>
              <a:buNone/>
              <a:defRPr sz="2400" b="1">
                <a:latin typeface="微软雅黑" panose="020B0503020204020204" pitchFamily="34" charset="-122"/>
                <a:ea typeface="微软雅黑" panose="020B0503020204020204" pitchFamily="34" charset="-122"/>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CN" altLang="en-US" noProof="0" smtClean="0"/>
              <a:t>单击此处编辑母版文本样式</a:t>
            </a:r>
          </a:p>
        </p:txBody>
      </p:sp>
      <p:sp>
        <p:nvSpPr>
          <p:cNvPr id="6" name="内容占位符 5"/>
          <p:cNvSpPr>
            <a:spLocks noGrp="1"/>
          </p:cNvSpPr>
          <p:nvPr>
            <p:ph sz="quarter" idx="4"/>
          </p:nvPr>
        </p:nvSpPr>
        <p:spPr>
          <a:xfrm>
            <a:off x="6166110" y="2424112"/>
            <a:ext cx="4919472" cy="3748088"/>
          </a:xfrm>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7" name="日期占位符 6"/>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C2EC0F41-B48F-4298-A7F6-618EB9D22195}" type="datetime1">
              <a:rPr lang="zh-CN" altLang="en-US" smtClean="0"/>
              <a:pPr/>
              <a:t>2018/3/27</a:t>
            </a:fld>
            <a:endParaRPr lang="zh-CN" altLang="en-US" dirty="0"/>
          </a:p>
        </p:txBody>
      </p:sp>
      <p:sp>
        <p:nvSpPr>
          <p:cNvPr id="8" name="页脚占位符 7"/>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endParaRPr lang="zh-CN" altLang="en-US" noProof="0" dirty="0"/>
          </a:p>
        </p:txBody>
      </p:sp>
      <p:sp>
        <p:nvSpPr>
          <p:cNvPr id="9" name="灯片编号占位符 8"/>
          <p:cNvSpPr>
            <a:spLocks noGrp="1"/>
          </p:cNvSpPr>
          <p:nvPr>
            <p:ph type="sldNum" sz="quarter" idx="12"/>
          </p:nvPr>
        </p:nvSpPr>
        <p:spPr/>
        <p:txBody>
          <a:bodyPr rtlCol="0"/>
          <a:lstStyle>
            <a:lvl1pPr algn="r">
              <a:defRPr>
                <a:latin typeface="微软雅黑" panose="020B0503020204020204" pitchFamily="34" charset="-122"/>
                <a:ea typeface="微软雅黑" panose="020B0503020204020204" pitchFamily="34" charset="-122"/>
              </a:defRPr>
            </a:lvl1pPr>
          </a:lstStyle>
          <a:p>
            <a:fld id="{0FF54DE5-C571-48E8-A5BC-B369434E2F44}" type="slidenum">
              <a:rPr lang="en-US" altLang="zh-CN" smtClean="0"/>
              <a:pPr/>
              <a:t>‹#›</a:t>
            </a:fld>
            <a:endParaRPr lang="zh-CN"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3" name="日期占位符 2"/>
          <p:cNvSpPr>
            <a:spLocks noGrp="1"/>
          </p:cNvSpPr>
          <p:nvPr>
            <p:ph type="dt" sz="half" idx="10"/>
          </p:nvPr>
        </p:nvSpPr>
        <p:spPr/>
        <p:txBody>
          <a:bodyPr rtlCol="0"/>
          <a:lstStyle>
            <a:lvl1pPr>
              <a:defRPr/>
            </a:lvl1pPr>
          </a:lstStyle>
          <a:p>
            <a:fld id="{7DB2D836-56E8-4B15-857C-14B1A5B3B67B}" type="datetime1">
              <a:rPr lang="zh-CN" altLang="en-US" smtClean="0"/>
              <a:pPr/>
              <a:t>2018/3/27</a:t>
            </a:fld>
            <a:endParaRPr lang="zh-CN" altLang="en-US" dirty="0"/>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5" name="灯片编号占位符 4"/>
          <p:cNvSpPr>
            <a:spLocks noGrp="1"/>
          </p:cNvSpPr>
          <p:nvPr>
            <p:ph type="sldNum" sz="quarter" idx="12"/>
          </p:nvPr>
        </p:nvSpPr>
        <p:spPr/>
        <p:txBody>
          <a:bodyPr rtlCol="0"/>
          <a:lstStyle>
            <a:lvl1pPr algn="r">
              <a:defRPr/>
            </a:lvl1pPr>
          </a:lstStyle>
          <a:p>
            <a:fld id="{0FF54DE5-C571-48E8-A5BC-B369434E2F44}" type="slidenum">
              <a:rPr lang="en-US" altLang="zh-CN" smtClean="0"/>
              <a:pPr/>
              <a:t>‹#›</a:t>
            </a:fld>
            <a:endParaRPr lang="en-US" altLang="zh-CN"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038D929F-7D8C-4CC3-8AC7-BB9B8FE2DEBF}" type="datetime1">
              <a:rPr lang="zh-CN" altLang="en-US" smtClean="0"/>
              <a:pPr/>
              <a:t>2018/3/27</a:t>
            </a:fld>
            <a:endParaRPr lang="zh-CN" altLang="en-US"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4" name="灯片编号占位符 3"/>
          <p:cNvSpPr>
            <a:spLocks noGrp="1"/>
          </p:cNvSpPr>
          <p:nvPr>
            <p:ph type="sldNum" sz="quarter" idx="12"/>
          </p:nvPr>
        </p:nvSpPr>
        <p:spPr/>
        <p:txBody>
          <a:bodyPr rtlCol="0"/>
          <a:lstStyle>
            <a:lvl1pPr algn="r">
              <a:defRPr/>
            </a:lvl1pPr>
          </a:lstStyle>
          <a:p>
            <a:fld id="{0FF54DE5-C571-48E8-A5BC-B369434E2F44}" type="slidenum">
              <a:rPr lang="en-US" altLang="zh-CN" smtClean="0"/>
              <a:pPr/>
              <a:t>‹#›</a:t>
            </a:fld>
            <a:endParaRPr lang="en-US" altLang="zh-CN"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带题注的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chor="b"/>
          <a:lstStyle>
            <a:lvl1pPr algn="l" rtl="0">
              <a:defRPr sz="3200"/>
            </a:lvl1pPr>
          </a:lstStyle>
          <a:p>
            <a:pPr rtl="0"/>
            <a:r>
              <a:rPr lang="zh-CN" altLang="en-US" noProof="0" smtClean="0"/>
              <a:t>单击此处编辑母版标题样式</a:t>
            </a:r>
            <a:endParaRPr lang="zh-CN" altLang="en-US" noProof="0" dirty="0"/>
          </a:p>
        </p:txBody>
      </p:sp>
      <p:sp>
        <p:nvSpPr>
          <p:cNvPr id="3" name="内容占位符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CN" altLang="en-US" noProof="0" smtClean="0"/>
              <a:t>单击此处编辑母版文本样式</a:t>
            </a:r>
          </a:p>
          <a:p>
            <a:pPr lvl="1" rtl="0"/>
            <a:r>
              <a:rPr lang="zh-CN" altLang="en-US" noProof="0" smtClean="0"/>
              <a:t>第二级</a:t>
            </a:r>
          </a:p>
          <a:p>
            <a:pPr lvl="2" rtl="0"/>
            <a:r>
              <a:rPr lang="zh-CN" altLang="en-US" noProof="0" smtClean="0"/>
              <a:t>第三级</a:t>
            </a:r>
          </a:p>
          <a:p>
            <a:pPr lvl="3" rtl="0"/>
            <a:r>
              <a:rPr lang="zh-CN" altLang="en-US" noProof="0" smtClean="0"/>
              <a:t>第四级</a:t>
            </a:r>
          </a:p>
          <a:p>
            <a:pPr lvl="4" rtl="0"/>
            <a:r>
              <a:rPr lang="zh-CN" altLang="en-US" noProof="0" smtClean="0"/>
              <a:t>第五级</a:t>
            </a:r>
            <a:endParaRPr lang="zh-CN" altLang="en-US" noProof="0" dirty="0"/>
          </a:p>
        </p:txBody>
      </p:sp>
      <p:sp>
        <p:nvSpPr>
          <p:cNvPr id="4" name="文本占位符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CN" altLang="en-US" noProof="0" smtClean="0"/>
              <a:t>单击此处编辑母版文本样式</a:t>
            </a:r>
          </a:p>
        </p:txBody>
      </p:sp>
      <p:sp>
        <p:nvSpPr>
          <p:cNvPr id="5" name="日期占位符 4"/>
          <p:cNvSpPr>
            <a:spLocks noGrp="1"/>
          </p:cNvSpPr>
          <p:nvPr>
            <p:ph type="dt" sz="half" idx="10"/>
          </p:nvPr>
        </p:nvSpPr>
        <p:spPr/>
        <p:txBody>
          <a:bodyPr rtlCol="0"/>
          <a:lstStyle>
            <a:lvl1pPr>
              <a:defRPr/>
            </a:lvl1pPr>
          </a:lstStyle>
          <a:p>
            <a:fld id="{F7892ACC-8BC8-4C9E-9D2B-0669DA5038B6}" type="datetime1">
              <a:rPr lang="zh-CN" altLang="en-US" smtClean="0"/>
              <a:pPr/>
              <a:t>2018/3/27</a:t>
            </a:fld>
            <a:endParaRPr lang="zh-CN" altLang="en-US" dirty="0"/>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7" name="灯片编号占位符 6"/>
          <p:cNvSpPr>
            <a:spLocks noGrp="1"/>
          </p:cNvSpPr>
          <p:nvPr>
            <p:ph type="sldNum" sz="quarter" idx="12"/>
          </p:nvPr>
        </p:nvSpPr>
        <p:spPr/>
        <p:txBody>
          <a:bodyPr rtlCol="0"/>
          <a:lstStyle>
            <a:lvl1pPr algn="r">
              <a:defRPr/>
            </a:lvl1pPr>
          </a:lstStyle>
          <a:p>
            <a:fld id="{0FF54DE5-C571-48E8-A5BC-B369434E2F44}" type="slidenum">
              <a:rPr lang="en-US" altLang="zh-CN" smtClean="0"/>
              <a:pPr/>
              <a:t>‹#›</a:t>
            </a:fld>
            <a:endParaRPr lang="en-US" altLang="zh-CN"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a:p>
            <a:pPr lvl="5" rtl="0"/>
            <a:r>
              <a:rPr lang="zh-CN" altLang="en-US" noProof="0" dirty="0"/>
              <a:t>第六级</a:t>
            </a:r>
          </a:p>
          <a:p>
            <a:pPr lvl="6" rtl="0"/>
            <a:r>
              <a:rPr lang="zh-CN" altLang="en-US" noProof="0" dirty="0"/>
              <a:t>第七级</a:t>
            </a:r>
          </a:p>
          <a:p>
            <a:pPr lvl="7" rtl="0"/>
            <a:r>
              <a:rPr lang="zh-CN" altLang="en-US" noProof="0" dirty="0"/>
              <a:t>第八级</a:t>
            </a:r>
          </a:p>
          <a:p>
            <a:pPr lvl="8" rtl="0"/>
            <a:r>
              <a:rPr lang="zh-CN" altLang="en-US" noProof="0" dirty="0"/>
              <a:t>第九级</a:t>
            </a:r>
          </a:p>
        </p:txBody>
      </p:sp>
      <p:sp>
        <p:nvSpPr>
          <p:cNvPr id="4" name="日期占位符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a:t>
            </a:r>
            <a:fld id="{660B6A15-7713-4A08-BBFD-F297CCC2B976}" type="datetime1">
              <a:rPr lang="zh-CN" altLang="en-US" smtClean="0"/>
              <a:pPr/>
              <a:t>2018/3/27</a:t>
            </a:fld>
            <a:r>
              <a:rPr lang="zh-CN" altLang="en-US" dirty="0"/>
              <a:t>​</a:t>
            </a:r>
          </a:p>
        </p:txBody>
      </p:sp>
      <p:sp>
        <p:nvSpPr>
          <p:cNvPr id="5" name="页脚占位符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微软雅黑" panose="020B0503020204020204" pitchFamily="34" charset="-122"/>
                <a:ea typeface="微软雅黑" panose="020B0503020204020204" pitchFamily="34" charset="-122"/>
              </a:defRPr>
            </a:lvl1pPr>
          </a:lstStyle>
          <a:p>
            <a:pPr algn="r"/>
            <a:fld id="{0FF54DE5-C571-48E8-A5BC-B369434E2F44}" type="slidenum">
              <a:rPr lang="en-US" altLang="zh-CN" noProof="0" smtClean="0"/>
              <a:pPr algn="r"/>
              <a:t>‹#›</a:t>
            </a:fld>
            <a:endParaRPr lang="zh-CN" altLang="en-US" noProof="0" dirty="0"/>
          </a:p>
        </p:txBody>
      </p:sp>
      <p:grpSp>
        <p:nvGrpSpPr>
          <p:cNvPr id="15" name="组 14"/>
          <p:cNvGrpSpPr/>
          <p:nvPr/>
        </p:nvGrpSpPr>
        <p:grpSpPr>
          <a:xfrm>
            <a:off x="1103376" y="1219201"/>
            <a:ext cx="9985248" cy="84403"/>
            <a:chOff x="1073150" y="1219201"/>
            <a:chExt cx="10058400" cy="63125"/>
          </a:xfrm>
        </p:grpSpPr>
        <p:cxnSp>
          <p:nvCxnSpPr>
            <p:cNvPr id="13" name="直接连接符​​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1104900" y="2292094"/>
            <a:ext cx="5734050" cy="2219691"/>
          </a:xfrm>
        </p:spPr>
        <p:txBody>
          <a:bodyPr rtlCol="0" anchor="ctr"/>
          <a:lstStyle/>
          <a:p>
            <a:pPr>
              <a:lnSpc>
                <a:spcPct val="150000"/>
              </a:lnSpc>
            </a:pPr>
            <a:r>
              <a:rPr lang="zh-CN" altLang="en-US" dirty="0"/>
              <a:t>不是杰出者才做梦</a:t>
            </a:r>
            <a:r>
              <a:rPr lang="zh-CN" altLang="en-US" dirty="0" smtClean="0"/>
              <a:t>，</a:t>
            </a:r>
            <a:r>
              <a:rPr lang="en-US" altLang="zh-CN" dirty="0" smtClean="0"/>
              <a:t/>
            </a:r>
            <a:br>
              <a:rPr lang="en-US" altLang="zh-CN" dirty="0" smtClean="0"/>
            </a:br>
            <a:r>
              <a:rPr lang="zh-CN" altLang="en-US" dirty="0" smtClean="0"/>
              <a:t>而是</a:t>
            </a:r>
            <a:r>
              <a:rPr lang="zh-CN" altLang="en-US" dirty="0"/>
              <a:t>善梦者才杰出</a:t>
            </a:r>
            <a:endParaRPr lang="en-US" dirty="0">
              <a:latin typeface="微软雅黑" panose="020B0503020204020204" pitchFamily="34" charset="-122"/>
              <a:ea typeface="微软雅黑" panose="020B0503020204020204" pitchFamily="34" charset="-122"/>
            </a:endParaRPr>
          </a:p>
        </p:txBody>
      </p:sp>
      <p:sp>
        <p:nvSpPr>
          <p:cNvPr id="7" name="副标题 6"/>
          <p:cNvSpPr>
            <a:spLocks noGrp="1"/>
          </p:cNvSpPr>
          <p:nvPr>
            <p:ph type="subTitle" idx="1"/>
          </p:nvPr>
        </p:nvSpPr>
        <p:spPr>
          <a:xfrm>
            <a:off x="1104900" y="4667901"/>
            <a:ext cx="5734050" cy="955565"/>
          </a:xfrm>
        </p:spPr>
        <p:txBody>
          <a:bodyPr rtlCol="0"/>
          <a:lstStyle/>
          <a:p>
            <a:r>
              <a:rPr lang="zh-CN" altLang="en-US" dirty="0"/>
              <a:t>缅怀</a:t>
            </a:r>
            <a:r>
              <a:rPr lang="zh-CN" altLang="en-US" dirty="0" smtClean="0"/>
              <a:t>植物学家</a:t>
            </a:r>
            <a:r>
              <a:rPr lang="zh-CN" altLang="en-US" sz="3600" b="1" dirty="0" smtClean="0"/>
              <a:t>钟 扬</a:t>
            </a:r>
            <a:r>
              <a:rPr lang="zh-CN" altLang="en-US" dirty="0" smtClean="0"/>
              <a:t>：</a:t>
            </a:r>
            <a:r>
              <a:rPr lang="zh-CN" altLang="en-US" dirty="0"/>
              <a:t>一个心怀家国的“善梦者”</a:t>
            </a:r>
            <a:endParaRPr lang="en-US" dirty="0">
              <a:latin typeface="微软雅黑" panose="020B0503020204020204" pitchFamily="34" charset="-122"/>
              <a:ea typeface="微软雅黑" panose="020B0503020204020204" pitchFamily="34" charset="-122"/>
            </a:endParaRPr>
          </a:p>
        </p:txBody>
      </p:sp>
      <p:pic>
        <p:nvPicPr>
          <p:cNvPr id="4" name="图片占位符 3" descr="桌上一本打开的书，书架在背景中模糊显示" title="示例图片"/>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lstStyle/>
          <a:p>
            <a:r>
              <a:rPr lang="zh-CN" altLang="en-US" dirty="0"/>
              <a:t>缅怀植物学家钟扬</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440" y="2216646"/>
            <a:ext cx="5374457" cy="3574014"/>
          </a:xfrm>
          <a:prstGeom prst="rect">
            <a:avLst/>
          </a:prstGeom>
        </p:spPr>
      </p:pic>
      <p:sp>
        <p:nvSpPr>
          <p:cNvPr id="4" name="内容占位符 3"/>
          <p:cNvSpPr>
            <a:spLocks noGrp="1"/>
          </p:cNvSpPr>
          <p:nvPr>
            <p:ph idx="1"/>
          </p:nvPr>
        </p:nvSpPr>
        <p:spPr>
          <a:xfrm>
            <a:off x="457200" y="1717653"/>
            <a:ext cx="4810539" cy="4572000"/>
          </a:xfrm>
        </p:spPr>
        <p:txBody>
          <a:bodyPr>
            <a:normAutofit fontScale="85000" lnSpcReduction="20000"/>
          </a:bodyPr>
          <a:lstStyle/>
          <a:p>
            <a:pPr>
              <a:lnSpc>
                <a:spcPct val="150000"/>
              </a:lnSpc>
            </a:pPr>
            <a:r>
              <a:rPr lang="zh-CN" altLang="en-US" dirty="0">
                <a:latin typeface="华文仿宋" panose="02010600040101010101" pitchFamily="2" charset="-122"/>
                <a:ea typeface="华文仿宋" panose="02010600040101010101" pitchFamily="2" charset="-122"/>
              </a:rPr>
              <a:t>钟扬，男，汉族，湖南邵阳人，</a:t>
            </a:r>
            <a:r>
              <a:rPr lang="en-US" altLang="zh-CN" dirty="0">
                <a:latin typeface="华文仿宋" panose="02010600040101010101" pitchFamily="2" charset="-122"/>
                <a:ea typeface="华文仿宋" panose="02010600040101010101" pitchFamily="2" charset="-122"/>
              </a:rPr>
              <a:t>1964</a:t>
            </a:r>
            <a:r>
              <a:rPr lang="zh-CN" altLang="en-US" dirty="0">
                <a:latin typeface="华文仿宋" panose="02010600040101010101" pitchFamily="2" charset="-122"/>
                <a:ea typeface="华文仿宋" panose="02010600040101010101" pitchFamily="2" charset="-122"/>
              </a:rPr>
              <a:t>年</a:t>
            </a:r>
            <a:r>
              <a:rPr lang="en-US" altLang="zh-CN" dirty="0">
                <a:latin typeface="华文仿宋" panose="02010600040101010101" pitchFamily="2" charset="-122"/>
                <a:ea typeface="华文仿宋" panose="02010600040101010101" pitchFamily="2" charset="-122"/>
              </a:rPr>
              <a:t>5</a:t>
            </a:r>
            <a:r>
              <a:rPr lang="zh-CN" altLang="en-US" dirty="0">
                <a:latin typeface="华文仿宋" panose="02010600040101010101" pitchFamily="2" charset="-122"/>
                <a:ea typeface="华文仿宋" panose="02010600040101010101" pitchFamily="2" charset="-122"/>
              </a:rPr>
              <a:t>月出生，</a:t>
            </a:r>
            <a:r>
              <a:rPr lang="en-US" altLang="zh-CN" dirty="0">
                <a:latin typeface="华文仿宋" panose="02010600040101010101" pitchFamily="2" charset="-122"/>
                <a:ea typeface="华文仿宋" panose="02010600040101010101" pitchFamily="2" charset="-122"/>
              </a:rPr>
              <a:t>1991</a:t>
            </a:r>
            <a:r>
              <a:rPr lang="zh-CN" altLang="en-US" dirty="0">
                <a:latin typeface="华文仿宋" panose="02010600040101010101" pitchFamily="2" charset="-122"/>
                <a:ea typeface="华文仿宋" panose="02010600040101010101" pitchFamily="2" charset="-122"/>
              </a:rPr>
              <a:t>年</a:t>
            </a:r>
            <a:r>
              <a:rPr lang="en-US" altLang="zh-CN" dirty="0">
                <a:latin typeface="华文仿宋" panose="02010600040101010101" pitchFamily="2" charset="-122"/>
                <a:ea typeface="华文仿宋" panose="02010600040101010101" pitchFamily="2" charset="-122"/>
              </a:rPr>
              <a:t>6</a:t>
            </a:r>
            <a:r>
              <a:rPr lang="zh-CN" altLang="en-US" dirty="0">
                <a:latin typeface="华文仿宋" panose="02010600040101010101" pitchFamily="2" charset="-122"/>
                <a:ea typeface="华文仿宋" panose="02010600040101010101" pitchFamily="2" charset="-122"/>
              </a:rPr>
              <a:t>月加入中国共产党</a:t>
            </a:r>
            <a:r>
              <a:rPr lang="zh-CN" altLang="en-US" dirty="0" smtClean="0">
                <a:latin typeface="华文仿宋" panose="02010600040101010101" pitchFamily="2" charset="-122"/>
                <a:ea typeface="华文仿宋" panose="02010600040101010101" pitchFamily="2" charset="-122"/>
              </a:rPr>
              <a:t>。</a:t>
            </a:r>
            <a:endParaRPr lang="en-US" altLang="zh-CN" dirty="0" smtClean="0">
              <a:latin typeface="华文仿宋" panose="02010600040101010101" pitchFamily="2" charset="-122"/>
              <a:ea typeface="华文仿宋" panose="02010600040101010101" pitchFamily="2" charset="-122"/>
            </a:endParaRPr>
          </a:p>
          <a:p>
            <a:pPr>
              <a:lnSpc>
                <a:spcPct val="150000"/>
              </a:lnSpc>
            </a:pPr>
            <a:r>
              <a:rPr lang="zh-CN" altLang="en-US" dirty="0" smtClean="0">
                <a:latin typeface="华文仿宋" panose="02010600040101010101" pitchFamily="2" charset="-122"/>
                <a:ea typeface="华文仿宋" panose="02010600040101010101" pitchFamily="2" charset="-122"/>
              </a:rPr>
              <a:t>生前</a:t>
            </a:r>
            <a:r>
              <a:rPr lang="zh-CN" altLang="en-US" dirty="0">
                <a:latin typeface="华文仿宋" panose="02010600040101010101" pitchFamily="2" charset="-122"/>
                <a:ea typeface="华文仿宋" panose="02010600040101010101" pitchFamily="2" charset="-122"/>
              </a:rPr>
              <a:t>系复旦大学党委委员、研究生院院长、生命科学学院教授、博士生导师，中央组织部第六、七、八批援藏干部，教育部长江学者特聘教授，国家杰出青年科学基金</a:t>
            </a:r>
            <a:r>
              <a:rPr lang="zh-CN" altLang="en-US" dirty="0" smtClean="0">
                <a:latin typeface="华文仿宋" panose="02010600040101010101" pitchFamily="2" charset="-122"/>
                <a:ea typeface="华文仿宋" panose="02010600040101010101" pitchFamily="2" charset="-122"/>
              </a:rPr>
              <a:t>获得者。</a:t>
            </a:r>
            <a:endParaRPr lang="en-US" altLang="zh-CN" dirty="0" smtClean="0">
              <a:latin typeface="华文仿宋" panose="02010600040101010101" pitchFamily="2" charset="-122"/>
              <a:ea typeface="华文仿宋" panose="02010600040101010101" pitchFamily="2" charset="-122"/>
            </a:endParaRPr>
          </a:p>
          <a:p>
            <a:pPr>
              <a:lnSpc>
                <a:spcPct val="150000"/>
              </a:lnSpc>
            </a:pPr>
            <a:r>
              <a:rPr lang="zh-CN" altLang="en-US" dirty="0" smtClean="0">
                <a:latin typeface="华文仿宋" panose="02010600040101010101" pitchFamily="2" charset="-122"/>
                <a:ea typeface="华文仿宋" panose="02010600040101010101" pitchFamily="2" charset="-122"/>
              </a:rPr>
              <a:t>长期</a:t>
            </a:r>
            <a:r>
              <a:rPr lang="zh-CN" altLang="en-US" dirty="0">
                <a:latin typeface="华文仿宋" panose="02010600040101010101" pitchFamily="2" charset="-122"/>
                <a:ea typeface="华文仿宋" panose="02010600040101010101" pitchFamily="2" charset="-122"/>
              </a:rPr>
              <a:t>从事植物学、生物信息学研究和教学工作，取得一系列重要研究成果。</a:t>
            </a:r>
            <a:r>
              <a:rPr lang="en-US" altLang="zh-CN" baseline="30000" dirty="0">
                <a:latin typeface="华文仿宋" panose="02010600040101010101" pitchFamily="2" charset="-122"/>
                <a:ea typeface="华文仿宋" panose="02010600040101010101" pitchFamily="2" charset="-122"/>
              </a:rPr>
              <a:t>[1]</a:t>
            </a:r>
            <a:r>
              <a:rPr lang="zh-CN" altLang="en-US" dirty="0">
                <a:latin typeface="华文仿宋" panose="02010600040101010101" pitchFamily="2" charset="-122"/>
                <a:ea typeface="华文仿宋" panose="02010600040101010101" pitchFamily="2" charset="-122"/>
              </a:rPr>
              <a:t>  </a:t>
            </a:r>
          </a:p>
          <a:p>
            <a:pPr>
              <a:lnSpc>
                <a:spcPct val="150000"/>
              </a:lnSpc>
            </a:pPr>
            <a:r>
              <a:rPr lang="en-US" altLang="zh-CN" dirty="0">
                <a:latin typeface="华文仿宋" panose="02010600040101010101" pitchFamily="2" charset="-122"/>
                <a:ea typeface="华文仿宋" panose="02010600040101010101" pitchFamily="2" charset="-122"/>
              </a:rPr>
              <a:t>2017</a:t>
            </a:r>
            <a:r>
              <a:rPr lang="zh-CN" altLang="en-US" dirty="0">
                <a:latin typeface="华文仿宋" panose="02010600040101010101" pitchFamily="2" charset="-122"/>
                <a:ea typeface="华文仿宋" panose="02010600040101010101" pitchFamily="2" charset="-122"/>
              </a:rPr>
              <a:t>年</a:t>
            </a:r>
            <a:r>
              <a:rPr lang="en-US" altLang="zh-CN" dirty="0">
                <a:latin typeface="华文仿宋" panose="02010600040101010101" pitchFamily="2" charset="-122"/>
                <a:ea typeface="华文仿宋" panose="02010600040101010101" pitchFamily="2" charset="-122"/>
              </a:rPr>
              <a:t>9</a:t>
            </a:r>
            <a:r>
              <a:rPr lang="zh-CN" altLang="en-US" dirty="0">
                <a:latin typeface="华文仿宋" panose="02010600040101010101" pitchFamily="2" charset="-122"/>
                <a:ea typeface="华文仿宋" panose="02010600040101010101" pitchFamily="2" charset="-122"/>
              </a:rPr>
              <a:t>月</a:t>
            </a:r>
            <a:r>
              <a:rPr lang="en-US" altLang="zh-CN" dirty="0">
                <a:latin typeface="华文仿宋" panose="02010600040101010101" pitchFamily="2" charset="-122"/>
                <a:ea typeface="华文仿宋" panose="02010600040101010101" pitchFamily="2" charset="-122"/>
              </a:rPr>
              <a:t>25</a:t>
            </a:r>
            <a:r>
              <a:rPr lang="zh-CN" altLang="en-US" dirty="0">
                <a:latin typeface="华文仿宋" panose="02010600040101010101" pitchFamily="2" charset="-122"/>
                <a:ea typeface="华文仿宋" panose="02010600040101010101" pitchFamily="2" charset="-122"/>
              </a:rPr>
              <a:t>日，钟扬同志在去内蒙古城川民族干部学院为民族地区干部讲课的出差途中遭遇车祸，不幸逝世，年仅</a:t>
            </a:r>
            <a:r>
              <a:rPr lang="en-US" altLang="zh-CN" dirty="0">
                <a:latin typeface="华文仿宋" panose="02010600040101010101" pitchFamily="2" charset="-122"/>
                <a:ea typeface="华文仿宋" panose="02010600040101010101" pitchFamily="2" charset="-122"/>
              </a:rPr>
              <a:t>53</a:t>
            </a:r>
            <a:r>
              <a:rPr lang="zh-CN" altLang="en-US" dirty="0">
                <a:latin typeface="华文仿宋" panose="02010600040101010101" pitchFamily="2" charset="-122"/>
                <a:ea typeface="华文仿宋" panose="02010600040101010101" pitchFamily="2" charset="-122"/>
              </a:rPr>
              <a:t>岁</a:t>
            </a:r>
            <a:r>
              <a:rPr lang="zh-CN" altLang="en-US" dirty="0" smtClean="0">
                <a:latin typeface="华文仿宋" panose="02010600040101010101" pitchFamily="2" charset="-122"/>
                <a:ea typeface="华文仿宋" panose="02010600040101010101" pitchFamily="2" charset="-122"/>
              </a:rPr>
              <a:t>。</a:t>
            </a:r>
            <a:endParaRPr lang="zh-CN" altLang="en-US" dirty="0">
              <a:latin typeface="华文仿宋" panose="02010600040101010101" pitchFamily="2" charset="-122"/>
              <a:ea typeface="华文仿宋" panose="02010600040101010101" pitchFamily="2" charset="-122"/>
            </a:endParaRPr>
          </a:p>
        </p:txBody>
      </p:sp>
      <p:sp>
        <p:nvSpPr>
          <p:cNvPr id="5" name="文本框 4"/>
          <p:cNvSpPr txBox="1"/>
          <p:nvPr/>
        </p:nvSpPr>
        <p:spPr>
          <a:xfrm>
            <a:off x="457200" y="6557145"/>
            <a:ext cx="10214609" cy="276999"/>
          </a:xfrm>
          <a:prstGeom prst="rect">
            <a:avLst/>
          </a:prstGeom>
          <a:noFill/>
        </p:spPr>
        <p:txBody>
          <a:bodyPr wrap="square" rtlCol="0">
            <a:spAutoFit/>
          </a:bodyPr>
          <a:lstStyle/>
          <a:p>
            <a:r>
              <a:rPr lang="en-US" altLang="zh-CN" sz="1200" dirty="0" smtClean="0">
                <a:latin typeface="华文仿宋" panose="02010600040101010101" pitchFamily="2" charset="-122"/>
                <a:ea typeface="华文仿宋" panose="02010600040101010101" pitchFamily="2" charset="-122"/>
              </a:rPr>
              <a:t>[1</a:t>
            </a:r>
            <a:r>
              <a:rPr lang="en-US" altLang="zh-CN" sz="1200" dirty="0">
                <a:latin typeface="华文仿宋" panose="02010600040101010101" pitchFamily="2" charset="-122"/>
                <a:ea typeface="华文仿宋" panose="02010600040101010101" pitchFamily="2" charset="-122"/>
              </a:rPr>
              <a:t>]</a:t>
            </a:r>
            <a:r>
              <a:rPr lang="zh-CN" altLang="en-US" sz="1200" dirty="0">
                <a:latin typeface="华文仿宋" panose="02010600040101010101" pitchFamily="2" charset="-122"/>
                <a:ea typeface="华文仿宋" panose="02010600040101010101" pitchFamily="2" charset="-122"/>
              </a:rPr>
              <a:t>中共上海市委追授钟扬同志“上海市优秀共产党员”称号  ．澎湃网</a:t>
            </a:r>
            <a:r>
              <a:rPr lang="en-US" altLang="zh-CN" sz="1200" dirty="0">
                <a:latin typeface="华文仿宋" panose="02010600040101010101" pitchFamily="2" charset="-122"/>
                <a:ea typeface="华文仿宋" panose="02010600040101010101" pitchFamily="2" charset="-122"/>
              </a:rPr>
              <a:t>[</a:t>
            </a:r>
            <a:r>
              <a:rPr lang="zh-CN" altLang="en-US" sz="1200" dirty="0">
                <a:latin typeface="华文仿宋" panose="02010600040101010101" pitchFamily="2" charset="-122"/>
                <a:ea typeface="华文仿宋" panose="02010600040101010101" pitchFamily="2" charset="-122"/>
              </a:rPr>
              <a:t>引用日期</a:t>
            </a:r>
            <a:r>
              <a:rPr lang="en-US" altLang="zh-CN" sz="1200" dirty="0">
                <a:latin typeface="华文仿宋" panose="02010600040101010101" pitchFamily="2" charset="-122"/>
                <a:ea typeface="华文仿宋" panose="02010600040101010101" pitchFamily="2" charset="-122"/>
              </a:rPr>
              <a:t>2017-12-14</a:t>
            </a:r>
            <a:r>
              <a:rPr lang="en-US" altLang="zh-CN" sz="1200" dirty="0" smtClean="0">
                <a:latin typeface="华文仿宋" panose="02010600040101010101" pitchFamily="2" charset="-122"/>
                <a:ea typeface="华文仿宋" panose="02010600040101010101" pitchFamily="2" charset="-122"/>
              </a:rPr>
              <a:t>]</a:t>
            </a:r>
            <a:endParaRPr lang="zh-CN" altLang="en-US" sz="1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7544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lstStyle/>
          <a:p>
            <a:r>
              <a:rPr lang="zh-CN" altLang="en-US" dirty="0"/>
              <a:t>缅怀植物学家钟扬</a:t>
            </a:r>
          </a:p>
        </p:txBody>
      </p:sp>
      <p:sp>
        <p:nvSpPr>
          <p:cNvPr id="14" name="内容占位符 13"/>
          <p:cNvSpPr>
            <a:spLocks noGrp="1"/>
          </p:cNvSpPr>
          <p:nvPr>
            <p:ph idx="1"/>
          </p:nvPr>
        </p:nvSpPr>
        <p:spPr>
          <a:xfrm>
            <a:off x="1104900" y="1600200"/>
            <a:ext cx="3103206" cy="4572000"/>
          </a:xfrm>
        </p:spPr>
        <p:txBody>
          <a:bodyPr rtlCol="0">
            <a:normAutofit fontScale="85000" lnSpcReduction="10000"/>
          </a:bodyPr>
          <a:lstStyle/>
          <a:p>
            <a:endParaRPr lang="en-US" altLang="zh-CN" dirty="0" smtClean="0"/>
          </a:p>
          <a:p>
            <a:pPr>
              <a:lnSpc>
                <a:spcPct val="160000"/>
              </a:lnSpc>
            </a:pPr>
            <a:r>
              <a:rPr lang="zh-CN" altLang="en-US" sz="2800" dirty="0"/>
              <a:t>植物学家：</a:t>
            </a:r>
            <a:r>
              <a:rPr lang="en-US" altLang="zh-CN" sz="1900" dirty="0"/>
              <a:t>16</a:t>
            </a:r>
            <a:r>
              <a:rPr lang="zh-CN" altLang="en-US" sz="1900" dirty="0"/>
              <a:t>年间在西藏行路</a:t>
            </a:r>
            <a:r>
              <a:rPr lang="en-US" altLang="zh-CN" sz="1900" dirty="0"/>
              <a:t>50</a:t>
            </a:r>
            <a:r>
              <a:rPr lang="zh-CN" altLang="en-US" sz="1900" dirty="0"/>
              <a:t>万公里，采集了</a:t>
            </a:r>
            <a:r>
              <a:rPr lang="en-US" altLang="zh-CN" sz="1900" dirty="0"/>
              <a:t>4000</a:t>
            </a:r>
            <a:r>
              <a:rPr lang="zh-CN" altLang="en-US" sz="1900" dirty="0"/>
              <a:t>万颗种子</a:t>
            </a:r>
            <a:endParaRPr lang="en-US" altLang="zh-CN" sz="1900" dirty="0"/>
          </a:p>
          <a:p>
            <a:pPr>
              <a:lnSpc>
                <a:spcPct val="160000"/>
              </a:lnSpc>
            </a:pPr>
            <a:r>
              <a:rPr lang="zh-CN" altLang="en-US" sz="2800" dirty="0"/>
              <a:t>师者：</a:t>
            </a:r>
            <a:r>
              <a:rPr lang="zh-CN" altLang="en-US" sz="1900" dirty="0"/>
              <a:t>为西藏高等教育创造了许多个第一</a:t>
            </a:r>
            <a:endParaRPr lang="en-US" altLang="zh-CN" sz="1900" dirty="0"/>
          </a:p>
          <a:p>
            <a:pPr>
              <a:lnSpc>
                <a:spcPct val="150000"/>
              </a:lnSpc>
            </a:pPr>
            <a:r>
              <a:rPr lang="zh-CN" altLang="en-US" sz="2800" dirty="0" smtClean="0"/>
              <a:t>科普</a:t>
            </a:r>
            <a:r>
              <a:rPr lang="zh-CN" altLang="en-US" sz="2800" dirty="0"/>
              <a:t>者</a:t>
            </a:r>
            <a:r>
              <a:rPr lang="zh-CN" altLang="en-US" dirty="0" smtClean="0"/>
              <a:t>：参与</a:t>
            </a:r>
            <a:r>
              <a:rPr lang="zh-CN" altLang="en-US" dirty="0"/>
              <a:t>上海科技馆、自然博物馆的筹建，承办近</a:t>
            </a:r>
            <a:r>
              <a:rPr lang="en-US" altLang="zh-CN" dirty="0"/>
              <a:t>500</a:t>
            </a:r>
            <a:r>
              <a:rPr lang="zh-CN" altLang="en-US" dirty="0"/>
              <a:t>块中英文图文的编写</a:t>
            </a:r>
            <a:r>
              <a:rPr lang="zh-CN" altLang="en-US" dirty="0" smtClean="0"/>
              <a:t>工作</a:t>
            </a:r>
            <a:endParaRPr 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440" y="2216646"/>
            <a:ext cx="5374457" cy="3574014"/>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lstStyle/>
          <a:p>
            <a:r>
              <a:rPr lang="zh-CN" altLang="en-US" dirty="0"/>
              <a:t>缅怀植物学家钟扬</a:t>
            </a:r>
          </a:p>
        </p:txBody>
      </p:sp>
      <p:sp>
        <p:nvSpPr>
          <p:cNvPr id="14" name="内容占位符 13"/>
          <p:cNvSpPr>
            <a:spLocks noGrp="1"/>
          </p:cNvSpPr>
          <p:nvPr>
            <p:ph idx="1"/>
          </p:nvPr>
        </p:nvSpPr>
        <p:spPr>
          <a:xfrm>
            <a:off x="1104900" y="1600200"/>
            <a:ext cx="3103206" cy="4572000"/>
          </a:xfrm>
        </p:spPr>
        <p:txBody>
          <a:bodyPr rtlCol="0">
            <a:normAutofit fontScale="85000" lnSpcReduction="10000"/>
          </a:bodyPr>
          <a:lstStyle/>
          <a:p>
            <a:endParaRPr lang="en-US" altLang="zh-CN" dirty="0" smtClean="0"/>
          </a:p>
          <a:p>
            <a:pPr>
              <a:lnSpc>
                <a:spcPct val="160000"/>
              </a:lnSpc>
            </a:pPr>
            <a:r>
              <a:rPr lang="zh-CN" altLang="en-US" sz="2800" dirty="0"/>
              <a:t>植物学家：</a:t>
            </a:r>
            <a:r>
              <a:rPr lang="en-US" altLang="zh-CN" sz="1900" dirty="0"/>
              <a:t>16</a:t>
            </a:r>
            <a:r>
              <a:rPr lang="zh-CN" altLang="en-US" sz="1900" dirty="0"/>
              <a:t>年间在西藏行路</a:t>
            </a:r>
            <a:r>
              <a:rPr lang="en-US" altLang="zh-CN" sz="1900" dirty="0"/>
              <a:t>50</a:t>
            </a:r>
            <a:r>
              <a:rPr lang="zh-CN" altLang="en-US" sz="1900" dirty="0"/>
              <a:t>万公里，采集了</a:t>
            </a:r>
            <a:r>
              <a:rPr lang="en-US" altLang="zh-CN" sz="1900" dirty="0"/>
              <a:t>4000</a:t>
            </a:r>
            <a:r>
              <a:rPr lang="zh-CN" altLang="en-US" sz="1900" dirty="0"/>
              <a:t>万颗种子</a:t>
            </a:r>
            <a:endParaRPr lang="en-US" altLang="zh-CN" sz="1900" dirty="0"/>
          </a:p>
          <a:p>
            <a:pPr>
              <a:lnSpc>
                <a:spcPct val="160000"/>
              </a:lnSpc>
            </a:pPr>
            <a:r>
              <a:rPr lang="zh-CN" altLang="en-US" sz="2800" dirty="0">
                <a:solidFill>
                  <a:schemeClr val="tx1">
                    <a:lumMod val="40000"/>
                    <a:lumOff val="60000"/>
                  </a:schemeClr>
                </a:solidFill>
              </a:rPr>
              <a:t>师者：</a:t>
            </a:r>
            <a:r>
              <a:rPr lang="zh-CN" altLang="en-US" sz="1900" dirty="0">
                <a:solidFill>
                  <a:schemeClr val="tx1">
                    <a:lumMod val="40000"/>
                    <a:lumOff val="60000"/>
                  </a:schemeClr>
                </a:solidFill>
              </a:rPr>
              <a:t>为西藏高等教育创造了许多个第一</a:t>
            </a:r>
            <a:endParaRPr lang="en-US" altLang="zh-CN" sz="1900" dirty="0">
              <a:solidFill>
                <a:schemeClr val="tx1">
                  <a:lumMod val="40000"/>
                  <a:lumOff val="60000"/>
                </a:schemeClr>
              </a:solidFill>
            </a:endParaRPr>
          </a:p>
          <a:p>
            <a:pPr>
              <a:lnSpc>
                <a:spcPct val="150000"/>
              </a:lnSpc>
            </a:pPr>
            <a:r>
              <a:rPr lang="zh-CN" altLang="en-US" sz="2800" dirty="0" smtClean="0">
                <a:solidFill>
                  <a:schemeClr val="tx1">
                    <a:lumMod val="40000"/>
                    <a:lumOff val="60000"/>
                  </a:schemeClr>
                </a:solidFill>
              </a:rPr>
              <a:t>科普</a:t>
            </a:r>
            <a:r>
              <a:rPr lang="zh-CN" altLang="en-US" sz="2800" dirty="0">
                <a:solidFill>
                  <a:schemeClr val="tx1">
                    <a:lumMod val="40000"/>
                    <a:lumOff val="60000"/>
                  </a:schemeClr>
                </a:solidFill>
              </a:rPr>
              <a:t>者</a:t>
            </a:r>
            <a:r>
              <a:rPr lang="zh-CN" altLang="en-US" dirty="0" smtClean="0">
                <a:solidFill>
                  <a:schemeClr val="tx1">
                    <a:lumMod val="40000"/>
                    <a:lumOff val="60000"/>
                  </a:schemeClr>
                </a:solidFill>
              </a:rPr>
              <a:t>：参与</a:t>
            </a:r>
            <a:r>
              <a:rPr lang="zh-CN" altLang="en-US" dirty="0">
                <a:solidFill>
                  <a:schemeClr val="tx1">
                    <a:lumMod val="40000"/>
                    <a:lumOff val="60000"/>
                  </a:schemeClr>
                </a:solidFill>
              </a:rPr>
              <a:t>上海科技馆、自然博物馆的筹建，承办近</a:t>
            </a:r>
            <a:r>
              <a:rPr lang="en-US" altLang="zh-CN" dirty="0">
                <a:solidFill>
                  <a:schemeClr val="tx1">
                    <a:lumMod val="40000"/>
                    <a:lumOff val="60000"/>
                  </a:schemeClr>
                </a:solidFill>
              </a:rPr>
              <a:t>500</a:t>
            </a:r>
            <a:r>
              <a:rPr lang="zh-CN" altLang="en-US" dirty="0">
                <a:solidFill>
                  <a:schemeClr val="tx1">
                    <a:lumMod val="40000"/>
                    <a:lumOff val="60000"/>
                  </a:schemeClr>
                </a:solidFill>
              </a:rPr>
              <a:t>块中英文图文的编写</a:t>
            </a:r>
            <a:r>
              <a:rPr lang="zh-CN" altLang="en-US" dirty="0" smtClean="0">
                <a:solidFill>
                  <a:schemeClr val="tx1">
                    <a:lumMod val="40000"/>
                    <a:lumOff val="60000"/>
                  </a:schemeClr>
                </a:solidFill>
              </a:rPr>
              <a:t>工作</a:t>
            </a:r>
            <a:endParaRPr lang="en-US" dirty="0">
              <a:solidFill>
                <a:schemeClr val="tx1">
                  <a:lumMod val="40000"/>
                  <a:lumOff val="60000"/>
                </a:schemeClr>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861" y="2422003"/>
            <a:ext cx="5367129" cy="4025347"/>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287" y="2364405"/>
            <a:ext cx="3159436" cy="439688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852" y="2574068"/>
            <a:ext cx="5397196" cy="3598132"/>
          </a:xfrm>
          <a:prstGeom prst="rect">
            <a:avLst/>
          </a:prstGeom>
        </p:spPr>
      </p:pic>
      <p:sp>
        <p:nvSpPr>
          <p:cNvPr id="2" name="文本框 1"/>
          <p:cNvSpPr txBox="1"/>
          <p:nvPr/>
        </p:nvSpPr>
        <p:spPr>
          <a:xfrm>
            <a:off x="4363277" y="1462203"/>
            <a:ext cx="6523523" cy="883768"/>
          </a:xfrm>
          <a:prstGeom prst="rect">
            <a:avLst/>
          </a:prstGeom>
          <a:noFill/>
        </p:spPr>
        <p:txBody>
          <a:bodyPr wrap="square" rtlCol="0">
            <a:spAutoFit/>
          </a:bodyPr>
          <a:lstStyle/>
          <a:p>
            <a:pPr>
              <a:lnSpc>
                <a:spcPct val="150000"/>
              </a:lnSpc>
            </a:pPr>
            <a:r>
              <a:rPr lang="zh-CN" altLang="en-US" dirty="0" smtClean="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一个基因可以拯救一个国家，一粒种子可以造福万千苍生</a:t>
            </a:r>
            <a:r>
              <a:rPr lang="zh-CN" altLang="en-US" dirty="0" smtClean="0">
                <a:latin typeface="华文仿宋" panose="02010600040101010101" pitchFamily="2" charset="-122"/>
                <a:ea typeface="华文仿宋" panose="02010600040101010101" pitchFamily="2" charset="-122"/>
              </a:rPr>
              <a:t>。”  </a:t>
            </a:r>
            <a:endParaRPr lang="en-US" altLang="zh-CN" dirty="0" smtClean="0">
              <a:latin typeface="华文仿宋" panose="02010600040101010101" pitchFamily="2" charset="-122"/>
              <a:ea typeface="华文仿宋" panose="02010600040101010101" pitchFamily="2" charset="-122"/>
            </a:endParaRPr>
          </a:p>
          <a:p>
            <a:pPr algn="r">
              <a:lnSpc>
                <a:spcPct val="150000"/>
              </a:lnSpc>
            </a:pP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钟扬</a:t>
            </a:r>
            <a:endParaRPr lang="zh-CN" altLang="en-US"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28739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lstStyle/>
          <a:p>
            <a:r>
              <a:rPr lang="zh-CN" altLang="en-US" dirty="0"/>
              <a:t>缅怀植物学家钟扬</a:t>
            </a:r>
          </a:p>
        </p:txBody>
      </p:sp>
      <p:sp>
        <p:nvSpPr>
          <p:cNvPr id="14" name="内容占位符 13"/>
          <p:cNvSpPr>
            <a:spLocks noGrp="1"/>
          </p:cNvSpPr>
          <p:nvPr>
            <p:ph idx="1"/>
          </p:nvPr>
        </p:nvSpPr>
        <p:spPr>
          <a:xfrm>
            <a:off x="1104900" y="1600200"/>
            <a:ext cx="3103206" cy="4572000"/>
          </a:xfrm>
        </p:spPr>
        <p:txBody>
          <a:bodyPr rtlCol="0">
            <a:normAutofit fontScale="85000" lnSpcReduction="10000"/>
          </a:bodyPr>
          <a:lstStyle/>
          <a:p>
            <a:endParaRPr lang="en-US" altLang="zh-CN" dirty="0" smtClean="0"/>
          </a:p>
          <a:p>
            <a:pPr>
              <a:lnSpc>
                <a:spcPct val="160000"/>
              </a:lnSpc>
            </a:pPr>
            <a:r>
              <a:rPr lang="zh-CN" altLang="en-US" sz="2800" dirty="0">
                <a:solidFill>
                  <a:schemeClr val="tx1">
                    <a:lumMod val="40000"/>
                    <a:lumOff val="60000"/>
                  </a:schemeClr>
                </a:solidFill>
              </a:rPr>
              <a:t>植物学家：</a:t>
            </a:r>
            <a:r>
              <a:rPr lang="en-US" altLang="zh-CN" sz="1900" dirty="0">
                <a:solidFill>
                  <a:schemeClr val="tx1">
                    <a:lumMod val="40000"/>
                    <a:lumOff val="60000"/>
                  </a:schemeClr>
                </a:solidFill>
              </a:rPr>
              <a:t>16</a:t>
            </a:r>
            <a:r>
              <a:rPr lang="zh-CN" altLang="en-US" sz="1900" dirty="0">
                <a:solidFill>
                  <a:schemeClr val="tx1">
                    <a:lumMod val="40000"/>
                    <a:lumOff val="60000"/>
                  </a:schemeClr>
                </a:solidFill>
              </a:rPr>
              <a:t>年间在西藏行路</a:t>
            </a:r>
            <a:r>
              <a:rPr lang="en-US" altLang="zh-CN" sz="1900" dirty="0">
                <a:solidFill>
                  <a:schemeClr val="tx1">
                    <a:lumMod val="40000"/>
                    <a:lumOff val="60000"/>
                  </a:schemeClr>
                </a:solidFill>
              </a:rPr>
              <a:t>50</a:t>
            </a:r>
            <a:r>
              <a:rPr lang="zh-CN" altLang="en-US" sz="1900" dirty="0">
                <a:solidFill>
                  <a:schemeClr val="tx1">
                    <a:lumMod val="40000"/>
                    <a:lumOff val="60000"/>
                  </a:schemeClr>
                </a:solidFill>
              </a:rPr>
              <a:t>万公里，采集了</a:t>
            </a:r>
            <a:r>
              <a:rPr lang="en-US" altLang="zh-CN" sz="1900" dirty="0">
                <a:solidFill>
                  <a:schemeClr val="tx1">
                    <a:lumMod val="40000"/>
                    <a:lumOff val="60000"/>
                  </a:schemeClr>
                </a:solidFill>
              </a:rPr>
              <a:t>4000</a:t>
            </a:r>
            <a:r>
              <a:rPr lang="zh-CN" altLang="en-US" sz="1900" dirty="0">
                <a:solidFill>
                  <a:schemeClr val="tx1">
                    <a:lumMod val="40000"/>
                    <a:lumOff val="60000"/>
                  </a:schemeClr>
                </a:solidFill>
              </a:rPr>
              <a:t>万颗种子</a:t>
            </a:r>
            <a:endParaRPr lang="en-US" altLang="zh-CN" sz="1900" dirty="0">
              <a:solidFill>
                <a:schemeClr val="tx1">
                  <a:lumMod val="40000"/>
                  <a:lumOff val="60000"/>
                </a:schemeClr>
              </a:solidFill>
            </a:endParaRPr>
          </a:p>
          <a:p>
            <a:pPr>
              <a:lnSpc>
                <a:spcPct val="160000"/>
              </a:lnSpc>
            </a:pPr>
            <a:r>
              <a:rPr lang="zh-CN" altLang="en-US" sz="2800" dirty="0"/>
              <a:t>师者：</a:t>
            </a:r>
            <a:r>
              <a:rPr lang="zh-CN" altLang="en-US" sz="1900" dirty="0"/>
              <a:t>为西藏高等教育创造了许多个第一</a:t>
            </a:r>
            <a:endParaRPr lang="en-US" altLang="zh-CN" sz="1900" dirty="0"/>
          </a:p>
          <a:p>
            <a:pPr>
              <a:lnSpc>
                <a:spcPct val="150000"/>
              </a:lnSpc>
            </a:pPr>
            <a:r>
              <a:rPr lang="zh-CN" altLang="en-US" sz="2800" dirty="0" smtClean="0">
                <a:solidFill>
                  <a:schemeClr val="tx1">
                    <a:lumMod val="40000"/>
                    <a:lumOff val="60000"/>
                  </a:schemeClr>
                </a:solidFill>
              </a:rPr>
              <a:t>科普</a:t>
            </a:r>
            <a:r>
              <a:rPr lang="zh-CN" altLang="en-US" sz="2800" dirty="0">
                <a:solidFill>
                  <a:schemeClr val="tx1">
                    <a:lumMod val="40000"/>
                    <a:lumOff val="60000"/>
                  </a:schemeClr>
                </a:solidFill>
              </a:rPr>
              <a:t>者</a:t>
            </a:r>
            <a:r>
              <a:rPr lang="zh-CN" altLang="en-US" dirty="0" smtClean="0">
                <a:solidFill>
                  <a:schemeClr val="tx1">
                    <a:lumMod val="40000"/>
                    <a:lumOff val="60000"/>
                  </a:schemeClr>
                </a:solidFill>
              </a:rPr>
              <a:t>：参与</a:t>
            </a:r>
            <a:r>
              <a:rPr lang="zh-CN" altLang="en-US" dirty="0">
                <a:solidFill>
                  <a:schemeClr val="tx1">
                    <a:lumMod val="40000"/>
                    <a:lumOff val="60000"/>
                  </a:schemeClr>
                </a:solidFill>
              </a:rPr>
              <a:t>上海科技馆、自然博物馆的筹建，承办近</a:t>
            </a:r>
            <a:r>
              <a:rPr lang="en-US" altLang="zh-CN" dirty="0">
                <a:solidFill>
                  <a:schemeClr val="tx1">
                    <a:lumMod val="40000"/>
                    <a:lumOff val="60000"/>
                  </a:schemeClr>
                </a:solidFill>
              </a:rPr>
              <a:t>500</a:t>
            </a:r>
            <a:r>
              <a:rPr lang="zh-CN" altLang="en-US" dirty="0">
                <a:solidFill>
                  <a:schemeClr val="tx1">
                    <a:lumMod val="40000"/>
                    <a:lumOff val="60000"/>
                  </a:schemeClr>
                </a:solidFill>
              </a:rPr>
              <a:t>块中英文图文的编写</a:t>
            </a:r>
            <a:r>
              <a:rPr lang="zh-CN" altLang="en-US" dirty="0" smtClean="0">
                <a:solidFill>
                  <a:schemeClr val="tx1">
                    <a:lumMod val="40000"/>
                    <a:lumOff val="60000"/>
                  </a:schemeClr>
                </a:solidFill>
              </a:rPr>
              <a:t>工作</a:t>
            </a:r>
            <a:endParaRPr lang="en-US" dirty="0">
              <a:solidFill>
                <a:schemeClr val="tx1">
                  <a:lumMod val="40000"/>
                  <a:lumOff val="60000"/>
                </a:schemeClr>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117" y="2184141"/>
            <a:ext cx="5131837" cy="3951514"/>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476" y="2702897"/>
            <a:ext cx="5867118" cy="2914002"/>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667" y="2373583"/>
            <a:ext cx="7166900" cy="360734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4590" y="1808648"/>
            <a:ext cx="3519794" cy="4693059"/>
          </a:xfrm>
          <a:prstGeom prst="rect">
            <a:avLst/>
          </a:prstGeom>
        </p:spPr>
      </p:pic>
    </p:spTree>
    <p:extLst>
      <p:ext uri="{BB962C8B-B14F-4D97-AF65-F5344CB8AC3E}">
        <p14:creationId xmlns:p14="http://schemas.microsoft.com/office/powerpoint/2010/main" val="20781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lstStyle/>
          <a:p>
            <a:r>
              <a:rPr lang="zh-CN" altLang="en-US" dirty="0"/>
              <a:t>缅怀植物学家钟扬</a:t>
            </a:r>
          </a:p>
        </p:txBody>
      </p:sp>
      <p:sp>
        <p:nvSpPr>
          <p:cNvPr id="14" name="内容占位符 13"/>
          <p:cNvSpPr>
            <a:spLocks noGrp="1"/>
          </p:cNvSpPr>
          <p:nvPr>
            <p:ph idx="1"/>
          </p:nvPr>
        </p:nvSpPr>
        <p:spPr>
          <a:xfrm>
            <a:off x="1104900" y="1600200"/>
            <a:ext cx="3103206" cy="4572000"/>
          </a:xfrm>
        </p:spPr>
        <p:txBody>
          <a:bodyPr rtlCol="0">
            <a:normAutofit fontScale="85000" lnSpcReduction="10000"/>
          </a:bodyPr>
          <a:lstStyle/>
          <a:p>
            <a:endParaRPr lang="en-US" altLang="zh-CN" dirty="0" smtClean="0"/>
          </a:p>
          <a:p>
            <a:pPr>
              <a:lnSpc>
                <a:spcPct val="160000"/>
              </a:lnSpc>
            </a:pPr>
            <a:r>
              <a:rPr lang="zh-CN" altLang="en-US" sz="2800" dirty="0">
                <a:solidFill>
                  <a:schemeClr val="tx1">
                    <a:lumMod val="40000"/>
                    <a:lumOff val="60000"/>
                  </a:schemeClr>
                </a:solidFill>
              </a:rPr>
              <a:t>植物学家：</a:t>
            </a:r>
            <a:r>
              <a:rPr lang="en-US" altLang="zh-CN" sz="1900" dirty="0">
                <a:solidFill>
                  <a:schemeClr val="tx1">
                    <a:lumMod val="40000"/>
                    <a:lumOff val="60000"/>
                  </a:schemeClr>
                </a:solidFill>
              </a:rPr>
              <a:t>16</a:t>
            </a:r>
            <a:r>
              <a:rPr lang="zh-CN" altLang="en-US" sz="1900" dirty="0">
                <a:solidFill>
                  <a:schemeClr val="tx1">
                    <a:lumMod val="40000"/>
                    <a:lumOff val="60000"/>
                  </a:schemeClr>
                </a:solidFill>
              </a:rPr>
              <a:t>年间在西藏行路</a:t>
            </a:r>
            <a:r>
              <a:rPr lang="en-US" altLang="zh-CN" sz="1900" dirty="0">
                <a:solidFill>
                  <a:schemeClr val="tx1">
                    <a:lumMod val="40000"/>
                    <a:lumOff val="60000"/>
                  </a:schemeClr>
                </a:solidFill>
              </a:rPr>
              <a:t>50</a:t>
            </a:r>
            <a:r>
              <a:rPr lang="zh-CN" altLang="en-US" sz="1900" dirty="0">
                <a:solidFill>
                  <a:schemeClr val="tx1">
                    <a:lumMod val="40000"/>
                    <a:lumOff val="60000"/>
                  </a:schemeClr>
                </a:solidFill>
              </a:rPr>
              <a:t>万公里，采集了</a:t>
            </a:r>
            <a:r>
              <a:rPr lang="en-US" altLang="zh-CN" sz="1900" dirty="0">
                <a:solidFill>
                  <a:schemeClr val="tx1">
                    <a:lumMod val="40000"/>
                    <a:lumOff val="60000"/>
                  </a:schemeClr>
                </a:solidFill>
              </a:rPr>
              <a:t>4000</a:t>
            </a:r>
            <a:r>
              <a:rPr lang="zh-CN" altLang="en-US" sz="1900" dirty="0">
                <a:solidFill>
                  <a:schemeClr val="tx1">
                    <a:lumMod val="40000"/>
                    <a:lumOff val="60000"/>
                  </a:schemeClr>
                </a:solidFill>
              </a:rPr>
              <a:t>万颗种子</a:t>
            </a:r>
            <a:endParaRPr lang="en-US" altLang="zh-CN" sz="1900" dirty="0">
              <a:solidFill>
                <a:schemeClr val="tx1">
                  <a:lumMod val="40000"/>
                  <a:lumOff val="60000"/>
                </a:schemeClr>
              </a:solidFill>
            </a:endParaRPr>
          </a:p>
          <a:p>
            <a:pPr>
              <a:lnSpc>
                <a:spcPct val="160000"/>
              </a:lnSpc>
            </a:pPr>
            <a:r>
              <a:rPr lang="zh-CN" altLang="en-US" sz="2800" dirty="0">
                <a:solidFill>
                  <a:schemeClr val="tx1">
                    <a:lumMod val="40000"/>
                    <a:lumOff val="60000"/>
                  </a:schemeClr>
                </a:solidFill>
              </a:rPr>
              <a:t>师者：</a:t>
            </a:r>
            <a:r>
              <a:rPr lang="zh-CN" altLang="en-US" sz="1900" dirty="0">
                <a:solidFill>
                  <a:schemeClr val="tx1">
                    <a:lumMod val="40000"/>
                    <a:lumOff val="60000"/>
                  </a:schemeClr>
                </a:solidFill>
              </a:rPr>
              <a:t>为西藏高等教育创造了许多个第一</a:t>
            </a:r>
            <a:endParaRPr lang="en-US" altLang="zh-CN" sz="1900" dirty="0">
              <a:solidFill>
                <a:schemeClr val="tx1">
                  <a:lumMod val="40000"/>
                  <a:lumOff val="60000"/>
                </a:schemeClr>
              </a:solidFill>
            </a:endParaRPr>
          </a:p>
          <a:p>
            <a:pPr>
              <a:lnSpc>
                <a:spcPct val="150000"/>
              </a:lnSpc>
            </a:pPr>
            <a:r>
              <a:rPr lang="zh-CN" altLang="en-US" sz="2800" dirty="0" smtClean="0"/>
              <a:t>科普</a:t>
            </a:r>
            <a:r>
              <a:rPr lang="zh-CN" altLang="en-US" sz="2800" dirty="0"/>
              <a:t>者</a:t>
            </a:r>
            <a:r>
              <a:rPr lang="zh-CN" altLang="en-US" dirty="0" smtClean="0"/>
              <a:t>：参与</a:t>
            </a:r>
            <a:r>
              <a:rPr lang="zh-CN" altLang="en-US" dirty="0"/>
              <a:t>上海科技馆、自然博物馆的筹建，承办近</a:t>
            </a:r>
            <a:r>
              <a:rPr lang="en-US" altLang="zh-CN" dirty="0"/>
              <a:t>500</a:t>
            </a:r>
            <a:r>
              <a:rPr lang="zh-CN" altLang="en-US" dirty="0"/>
              <a:t>块中英文图文的编写</a:t>
            </a:r>
            <a:r>
              <a:rPr lang="zh-CN" altLang="en-US" dirty="0" smtClean="0"/>
              <a:t>工作</a:t>
            </a:r>
            <a:endParaRPr 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441" y="2002582"/>
            <a:ext cx="5192485" cy="3894364"/>
          </a:xfrm>
          <a:prstGeom prst="rect">
            <a:avLst/>
          </a:prstGeom>
        </p:spPr>
      </p:pic>
      <p:pic>
        <p:nvPicPr>
          <p:cNvPr id="1026" name="Picture 2" descr="http://upload.mnw.cn/2017/0925/15063300954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441" y="2002582"/>
            <a:ext cx="5527596" cy="379193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692" y="2390207"/>
            <a:ext cx="6919981" cy="3016679"/>
          </a:xfrm>
          <a:prstGeom prst="rect">
            <a:avLst/>
          </a:prstGeom>
        </p:spPr>
      </p:pic>
    </p:spTree>
    <p:extLst>
      <p:ext uri="{BB962C8B-B14F-4D97-AF65-F5344CB8AC3E}">
        <p14:creationId xmlns:p14="http://schemas.microsoft.com/office/powerpoint/2010/main" val="150256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4932" y="1357591"/>
            <a:ext cx="9764298" cy="5078313"/>
          </a:xfrm>
          <a:prstGeom prst="rect">
            <a:avLst/>
          </a:prstGeom>
          <a:solidFill>
            <a:srgbClr val="FFFFF3"/>
          </a:solidFill>
        </p:spPr>
        <p:txBody>
          <a:bodyPr wrap="square">
            <a:spAutoFit/>
          </a:bodyPr>
          <a:lstStyle/>
          <a:p>
            <a:r>
              <a:rPr lang="zh-CN" altLang="en-US" sz="1600" b="1" dirty="0">
                <a:latin typeface="华文楷体" panose="02010600040101010101" pitchFamily="2" charset="-122"/>
                <a:ea typeface="华文楷体" panose="02010600040101010101" pitchFamily="2" charset="-122"/>
                <a:cs typeface="Times New Roman" panose="02020603050405020304" pitchFamily="18" charset="0"/>
              </a:rPr>
              <a:t>代表性论文和专著</a:t>
            </a:r>
          </a:p>
          <a:p>
            <a:r>
              <a:rPr lang="en-US" altLang="zh-CN" sz="1100" dirty="0">
                <a:latin typeface="Times New Roman" panose="02020603050405020304" pitchFamily="18" charset="0"/>
                <a:cs typeface="Times New Roman" panose="02020603050405020304" pitchFamily="18" charset="0"/>
              </a:rPr>
              <a:t>[1] Jung, S., Perkins, S.,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a:t>
            </a:r>
            <a:r>
              <a:rPr lang="en-US" altLang="zh-CN" sz="1100" dirty="0" err="1">
                <a:latin typeface="Times New Roman" panose="02020603050405020304" pitchFamily="18" charset="0"/>
                <a:cs typeface="Times New Roman" panose="02020603050405020304" pitchFamily="18" charset="0"/>
              </a:rPr>
              <a:t>Pramanik</a:t>
            </a:r>
            <a:r>
              <a:rPr lang="en-US" altLang="zh-CN" sz="1100" dirty="0">
                <a:latin typeface="Times New Roman" panose="02020603050405020304" pitchFamily="18" charset="0"/>
                <a:cs typeface="Times New Roman" panose="02020603050405020304" pitchFamily="18" charset="0"/>
              </a:rPr>
              <a:t>, S., </a:t>
            </a:r>
            <a:r>
              <a:rPr lang="en-US" altLang="zh-CN" sz="1100" dirty="0" err="1">
                <a:latin typeface="Times New Roman" panose="02020603050405020304" pitchFamily="18" charset="0"/>
                <a:cs typeface="Times New Roman" panose="02020603050405020304" pitchFamily="18" charset="0"/>
              </a:rPr>
              <a:t>Beaman</a:t>
            </a:r>
            <a:r>
              <a:rPr lang="en-US" altLang="zh-CN" sz="1100" dirty="0">
                <a:latin typeface="Times New Roman" panose="02020603050405020304" pitchFamily="18" charset="0"/>
                <a:cs typeface="Times New Roman" panose="02020603050405020304" pitchFamily="18" charset="0"/>
              </a:rPr>
              <a:t>, J. H. 1995. A new data model for biological classification. Computer Applications in Biosciences (CABIOS) 11: 237-246.</a:t>
            </a:r>
          </a:p>
          <a:p>
            <a:r>
              <a:rPr lang="en-US" altLang="zh-CN" sz="1100" dirty="0">
                <a:latin typeface="Times New Roman" panose="02020603050405020304" pitchFamily="18" charset="0"/>
                <a:cs typeface="Times New Roman" panose="02020603050405020304" pitchFamily="18" charset="0"/>
              </a:rPr>
              <a:t>[2]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Jung, S, </a:t>
            </a:r>
            <a:r>
              <a:rPr lang="en-US" altLang="zh-CN" sz="1100" dirty="0" err="1">
                <a:latin typeface="Times New Roman" panose="02020603050405020304" pitchFamily="18" charset="0"/>
                <a:cs typeface="Times New Roman" panose="02020603050405020304" pitchFamily="18" charset="0"/>
              </a:rPr>
              <a:t>Pramanik</a:t>
            </a:r>
            <a:r>
              <a:rPr lang="en-US" altLang="zh-CN" sz="1100" dirty="0">
                <a:latin typeface="Times New Roman" panose="02020603050405020304" pitchFamily="18" charset="0"/>
                <a:cs typeface="Times New Roman" panose="02020603050405020304" pitchFamily="18" charset="0"/>
              </a:rPr>
              <a:t>, S, </a:t>
            </a:r>
            <a:r>
              <a:rPr lang="en-US" altLang="zh-CN" sz="1100" dirty="0" err="1">
                <a:latin typeface="Times New Roman" panose="02020603050405020304" pitchFamily="18" charset="0"/>
                <a:cs typeface="Times New Roman" panose="02020603050405020304" pitchFamily="18" charset="0"/>
              </a:rPr>
              <a:t>Beaman</a:t>
            </a:r>
            <a:r>
              <a:rPr lang="en-US" altLang="zh-CN" sz="1100" dirty="0">
                <a:latin typeface="Times New Roman" panose="02020603050405020304" pitchFamily="18" charset="0"/>
                <a:cs typeface="Times New Roman" panose="02020603050405020304" pitchFamily="18" charset="0"/>
              </a:rPr>
              <a:t>, J H. 1996. Data model and comparison and query methods for interacting classifications in a taxonomic database. Taxon 45(2): 223-241.</a:t>
            </a:r>
          </a:p>
          <a:p>
            <a:r>
              <a:rPr lang="en-US" altLang="zh-CN" sz="1100" dirty="0">
                <a:latin typeface="Times New Roman" panose="02020603050405020304" pitchFamily="18" charset="0"/>
                <a:cs typeface="Times New Roman" panose="02020603050405020304" pitchFamily="18" charset="0"/>
              </a:rPr>
              <a:t>[3]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Meacham, C. A., </a:t>
            </a:r>
            <a:r>
              <a:rPr lang="en-US" altLang="zh-CN" sz="1100" dirty="0" err="1">
                <a:latin typeface="Times New Roman" panose="02020603050405020304" pitchFamily="18" charset="0"/>
                <a:cs typeface="Times New Roman" panose="02020603050405020304" pitchFamily="18" charset="0"/>
              </a:rPr>
              <a:t>Pramanik</a:t>
            </a:r>
            <a:r>
              <a:rPr lang="en-US" altLang="zh-CN" sz="1100" dirty="0">
                <a:latin typeface="Times New Roman" panose="02020603050405020304" pitchFamily="18" charset="0"/>
                <a:cs typeface="Times New Roman" panose="02020603050405020304" pitchFamily="18" charset="0"/>
              </a:rPr>
              <a:t>, S. 1997. A general method for tree-comparison based on subtree similarity and its use in a taxonomic database. </a:t>
            </a:r>
            <a:r>
              <a:rPr lang="en-US" altLang="zh-CN" sz="1100" dirty="0" err="1">
                <a:latin typeface="Times New Roman" panose="02020603050405020304" pitchFamily="18" charset="0"/>
                <a:cs typeface="Times New Roman" panose="02020603050405020304" pitchFamily="18" charset="0"/>
              </a:rPr>
              <a:t>BioSystems</a:t>
            </a:r>
            <a:r>
              <a:rPr lang="en-US" altLang="zh-CN" sz="1100" dirty="0">
                <a:latin typeface="Times New Roman" panose="02020603050405020304" pitchFamily="18" charset="0"/>
                <a:cs typeface="Times New Roman" panose="02020603050405020304" pitchFamily="18" charset="0"/>
              </a:rPr>
              <a:t> 42: 1-8.</a:t>
            </a:r>
          </a:p>
          <a:p>
            <a:r>
              <a:rPr lang="en-US" altLang="zh-CN" sz="1100" dirty="0">
                <a:latin typeface="Times New Roman" panose="02020603050405020304" pitchFamily="18" charset="0"/>
                <a:cs typeface="Times New Roman" panose="02020603050405020304" pitchFamily="18" charset="0"/>
              </a:rPr>
              <a:t>[4]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Luo, Y., </a:t>
            </a:r>
            <a:r>
              <a:rPr lang="en-US" altLang="zh-CN" sz="1100" dirty="0" err="1">
                <a:latin typeface="Times New Roman" panose="02020603050405020304" pitchFamily="18" charset="0"/>
                <a:cs typeface="Times New Roman" panose="02020603050405020304" pitchFamily="18" charset="0"/>
              </a:rPr>
              <a:t>Pramanik</a:t>
            </a:r>
            <a:r>
              <a:rPr lang="en-US" altLang="zh-CN" sz="1100" dirty="0">
                <a:latin typeface="Times New Roman" panose="02020603050405020304" pitchFamily="18" charset="0"/>
                <a:cs typeface="Times New Roman" panose="02020603050405020304" pitchFamily="18" charset="0"/>
              </a:rPr>
              <a:t>, S., </a:t>
            </a:r>
            <a:r>
              <a:rPr lang="en-US" altLang="zh-CN" sz="1100" dirty="0" err="1">
                <a:latin typeface="Times New Roman" panose="02020603050405020304" pitchFamily="18" charset="0"/>
                <a:cs typeface="Times New Roman" panose="02020603050405020304" pitchFamily="18" charset="0"/>
              </a:rPr>
              <a:t>Beaman</a:t>
            </a:r>
            <a:r>
              <a:rPr lang="en-US" altLang="zh-CN" sz="1100" dirty="0">
                <a:latin typeface="Times New Roman" panose="02020603050405020304" pitchFamily="18" charset="0"/>
                <a:cs typeface="Times New Roman" panose="02020603050405020304" pitchFamily="18" charset="0"/>
              </a:rPr>
              <a:t>, J. H. 1999. HICLAS: a taxonomic database system for displaying and comparing biological classification and phylogenetic trees. Bioinformatics 15(2): 149-156.</a:t>
            </a:r>
          </a:p>
          <a:p>
            <a:r>
              <a:rPr lang="en-US" altLang="zh-CN" sz="1100" dirty="0">
                <a:latin typeface="Times New Roman" panose="02020603050405020304" pitchFamily="18" charset="0"/>
                <a:cs typeface="Times New Roman" panose="02020603050405020304" pitchFamily="18" charset="0"/>
              </a:rPr>
              <a:t>[5]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Shi, S. H., Tang, X. H., Huang, Y. L., Tan, F. X., Zhang, X. Y. 2000. Testing relative evolutionary rates and estimating divergence times among six genera of </a:t>
            </a:r>
            <a:r>
              <a:rPr lang="en-US" altLang="zh-CN" sz="1100" dirty="0" err="1">
                <a:latin typeface="Times New Roman" panose="02020603050405020304" pitchFamily="18" charset="0"/>
                <a:cs typeface="Times New Roman" panose="02020603050405020304" pitchFamily="18" charset="0"/>
              </a:rPr>
              <a:t>Rhizophoraceae</a:t>
            </a:r>
            <a:r>
              <a:rPr lang="en-US" altLang="zh-CN" sz="1100" dirty="0">
                <a:latin typeface="Times New Roman" panose="02020603050405020304" pitchFamily="18" charset="0"/>
                <a:cs typeface="Times New Roman" panose="02020603050405020304" pitchFamily="18" charset="0"/>
              </a:rPr>
              <a:t> using </a:t>
            </a:r>
            <a:r>
              <a:rPr lang="en-US" altLang="zh-CN" sz="1100" dirty="0" err="1">
                <a:latin typeface="Times New Roman" panose="02020603050405020304" pitchFamily="18" charset="0"/>
                <a:cs typeface="Times New Roman" panose="02020603050405020304" pitchFamily="18" charset="0"/>
              </a:rPr>
              <a:t>cpDNA</a:t>
            </a:r>
            <a:r>
              <a:rPr lang="en-US" altLang="zh-CN" sz="1100" dirty="0">
                <a:latin typeface="Times New Roman" panose="02020603050405020304" pitchFamily="18" charset="0"/>
                <a:cs typeface="Times New Roman" panose="02020603050405020304" pitchFamily="18" charset="0"/>
              </a:rPr>
              <a:t> and </a:t>
            </a:r>
            <a:r>
              <a:rPr lang="en-US" altLang="zh-CN" sz="1100" dirty="0" err="1">
                <a:latin typeface="Times New Roman" panose="02020603050405020304" pitchFamily="18" charset="0"/>
                <a:cs typeface="Times New Roman" panose="02020603050405020304" pitchFamily="18" charset="0"/>
              </a:rPr>
              <a:t>nrDNA</a:t>
            </a:r>
            <a:r>
              <a:rPr lang="en-US" altLang="zh-CN" sz="1100" dirty="0">
                <a:latin typeface="Times New Roman" panose="02020603050405020304" pitchFamily="18" charset="0"/>
                <a:cs typeface="Times New Roman" panose="02020603050405020304" pitchFamily="18" charset="0"/>
              </a:rPr>
              <a:t> sequences. Chinese Science Bulletin 45: 1011-1015.</a:t>
            </a:r>
          </a:p>
          <a:p>
            <a:r>
              <a:rPr lang="en-US" altLang="zh-CN" sz="1100" dirty="0">
                <a:latin typeface="Times New Roman" panose="02020603050405020304" pitchFamily="18" charset="0"/>
                <a:cs typeface="Times New Roman" panose="02020603050405020304" pitchFamily="18" charset="0"/>
              </a:rPr>
              <a:t>[6] Shi, S., </a:t>
            </a:r>
            <a:r>
              <a:rPr lang="en-US" altLang="zh-CN" sz="1100" dirty="0" err="1">
                <a:latin typeface="Times New Roman" panose="02020603050405020304" pitchFamily="18" charset="0"/>
                <a:cs typeface="Times New Roman" panose="02020603050405020304" pitchFamily="18" charset="0"/>
              </a:rPr>
              <a:t>Jin</a:t>
            </a:r>
            <a:r>
              <a:rPr lang="en-US" altLang="zh-CN" sz="1100" dirty="0">
                <a:latin typeface="Times New Roman" panose="02020603050405020304" pitchFamily="18" charset="0"/>
                <a:cs typeface="Times New Roman" panose="02020603050405020304" pitchFamily="18" charset="0"/>
              </a:rPr>
              <a:t>, H.,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He, X., Huang, Y., Tan, F., </a:t>
            </a:r>
            <a:r>
              <a:rPr lang="en-US" altLang="zh-CN" sz="1100" dirty="0" err="1">
                <a:latin typeface="Times New Roman" panose="02020603050405020304" pitchFamily="18" charset="0"/>
                <a:cs typeface="Times New Roman" panose="02020603050405020304" pitchFamily="18" charset="0"/>
              </a:rPr>
              <a:t>Boufford</a:t>
            </a:r>
            <a:r>
              <a:rPr lang="en-US" altLang="zh-CN" sz="1100" dirty="0">
                <a:latin typeface="Times New Roman" panose="02020603050405020304" pitchFamily="18" charset="0"/>
                <a:cs typeface="Times New Roman" panose="02020603050405020304" pitchFamily="18" charset="0"/>
              </a:rPr>
              <a:t>, D. E. 2000. Phylogenetic relationships of the </a:t>
            </a:r>
            <a:r>
              <a:rPr lang="en-US" altLang="zh-CN" sz="1100" dirty="0" err="1">
                <a:latin typeface="Times New Roman" panose="02020603050405020304" pitchFamily="18" charset="0"/>
                <a:cs typeface="Times New Roman" panose="02020603050405020304" pitchFamily="18" charset="0"/>
              </a:rPr>
              <a:t>Magnoliaceae</a:t>
            </a:r>
            <a:r>
              <a:rPr lang="en-US" altLang="zh-CN" sz="1100" dirty="0">
                <a:latin typeface="Times New Roman" panose="02020603050405020304" pitchFamily="18" charset="0"/>
                <a:cs typeface="Times New Roman" panose="02020603050405020304" pitchFamily="18" charset="0"/>
              </a:rPr>
              <a:t> inferred from </a:t>
            </a:r>
            <a:r>
              <a:rPr lang="en-US" altLang="zh-CN" sz="1100" dirty="0" err="1">
                <a:latin typeface="Times New Roman" panose="02020603050405020304" pitchFamily="18" charset="0"/>
                <a:cs typeface="Times New Roman" panose="02020603050405020304" pitchFamily="18" charset="0"/>
              </a:rPr>
              <a:t>cpDNA</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matK</a:t>
            </a:r>
            <a:r>
              <a:rPr lang="en-US" altLang="zh-CN" sz="1100" dirty="0">
                <a:latin typeface="Times New Roman" panose="02020603050405020304" pitchFamily="18" charset="0"/>
                <a:cs typeface="Times New Roman" panose="02020603050405020304" pitchFamily="18" charset="0"/>
              </a:rPr>
              <a:t> sequences. Theoretical and Applied Genetics 101: 925-930.</a:t>
            </a:r>
          </a:p>
          <a:p>
            <a:r>
              <a:rPr lang="en-US" altLang="zh-CN" sz="1100" dirty="0">
                <a:latin typeface="Times New Roman" panose="02020603050405020304" pitchFamily="18" charset="0"/>
                <a:cs typeface="Times New Roman" panose="02020603050405020304" pitchFamily="18" charset="0"/>
              </a:rPr>
              <a:t>[7] Sang, T.,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2000. Testing hybridization hypotheses based on incongruent gene trees. Systematic Biology 49: 422-434.</a:t>
            </a:r>
          </a:p>
          <a:p>
            <a:r>
              <a:rPr lang="en-US" altLang="zh-CN" sz="1100" dirty="0">
                <a:latin typeface="Times New Roman" panose="02020603050405020304" pitchFamily="18" charset="0"/>
                <a:cs typeface="Times New Roman" panose="02020603050405020304" pitchFamily="18" charset="0"/>
              </a:rPr>
              <a:t>[8] Cui, X. H.,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Chen, J. K. 2000. Influence of a catastrophic flood on densities and biomasses of three plant species in Poyang Lake, China. Journal of Freshwater Ecology 15: 537-541.</a:t>
            </a:r>
          </a:p>
          <a:p>
            <a:r>
              <a:rPr lang="en-US" altLang="zh-CN" sz="1100" dirty="0">
                <a:latin typeface="Times New Roman" panose="02020603050405020304" pitchFamily="18" charset="0"/>
                <a:cs typeface="Times New Roman" panose="02020603050405020304" pitchFamily="18" charset="0"/>
              </a:rPr>
              <a:t>[9] He, Z. C., Zhang, X. Y.,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Ye, L. 2000. Phylogenetic relationships of </a:t>
            </a:r>
            <a:r>
              <a:rPr lang="en-US" altLang="zh-CN" sz="1100" dirty="0" err="1">
                <a:latin typeface="Times New Roman" panose="02020603050405020304" pitchFamily="18" charset="0"/>
                <a:cs typeface="Times New Roman" panose="02020603050405020304" pitchFamily="18" charset="0"/>
              </a:rPr>
              <a:t>Actinidia</a:t>
            </a:r>
            <a:r>
              <a:rPr lang="en-US" altLang="zh-CN" sz="1100" dirty="0">
                <a:latin typeface="Times New Roman" panose="02020603050405020304" pitchFamily="18" charset="0"/>
                <a:cs typeface="Times New Roman" panose="02020603050405020304" pitchFamily="18" charset="0"/>
              </a:rPr>
              <a:t> and related genera based on </a:t>
            </a:r>
            <a:r>
              <a:rPr lang="en-US" altLang="zh-CN" sz="1100" dirty="0" err="1">
                <a:latin typeface="Times New Roman" panose="02020603050405020304" pitchFamily="18" charset="0"/>
                <a:cs typeface="Times New Roman" panose="02020603050405020304" pitchFamily="18" charset="0"/>
              </a:rPr>
              <a:t>micromorphological</a:t>
            </a:r>
            <a:r>
              <a:rPr lang="en-US" altLang="zh-CN" sz="1100" dirty="0">
                <a:latin typeface="Times New Roman" panose="02020603050405020304" pitchFamily="18" charset="0"/>
                <a:cs typeface="Times New Roman" panose="02020603050405020304" pitchFamily="18" charset="0"/>
              </a:rPr>
              <a:t> characters of foliar </a:t>
            </a:r>
            <a:r>
              <a:rPr lang="en-US" altLang="zh-CN" sz="1100" dirty="0" err="1">
                <a:latin typeface="Times New Roman" panose="02020603050405020304" pitchFamily="18" charset="0"/>
                <a:cs typeface="Times New Roman" panose="02020603050405020304" pitchFamily="18" charset="0"/>
              </a:rPr>
              <a:t>trichomes</a:t>
            </a:r>
            <a:r>
              <a:rPr lang="en-US" altLang="zh-CN" sz="1100" dirty="0">
                <a:latin typeface="Times New Roman" panose="02020603050405020304" pitchFamily="18" charset="0"/>
                <a:cs typeface="Times New Roman" panose="02020603050405020304" pitchFamily="18" charset="0"/>
              </a:rPr>
              <a:t>. Genetic Resources and Crop Evolution 47: 627-639.</a:t>
            </a:r>
          </a:p>
          <a:p>
            <a:r>
              <a:rPr lang="en-US" altLang="zh-CN" sz="1100" dirty="0">
                <a:latin typeface="Times New Roman" panose="02020603050405020304" pitchFamily="18" charset="0"/>
                <a:cs typeface="Times New Roman" panose="02020603050405020304" pitchFamily="18" charset="0"/>
              </a:rPr>
              <a:t>[10] Wang, J. B., Wang, C., Shi, S. H.,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2000. ITS regions in diploids of </a:t>
            </a:r>
            <a:r>
              <a:rPr lang="en-US" altLang="zh-CN" sz="1100" dirty="0" err="1">
                <a:latin typeface="Times New Roman" panose="02020603050405020304" pitchFamily="18" charset="0"/>
                <a:cs typeface="Times New Roman" panose="02020603050405020304" pitchFamily="18" charset="0"/>
              </a:rPr>
              <a:t>Aegilops</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Poaceae</a:t>
            </a:r>
            <a:r>
              <a:rPr lang="en-US" altLang="zh-CN" sz="1100" dirty="0">
                <a:latin typeface="Times New Roman" panose="02020603050405020304" pitchFamily="18" charset="0"/>
                <a:cs typeface="Times New Roman" panose="02020603050405020304" pitchFamily="18" charset="0"/>
              </a:rPr>
              <a:t>) and their phylogenetic implications. </a:t>
            </a:r>
            <a:r>
              <a:rPr lang="en-US" altLang="zh-CN" sz="1100" dirty="0" err="1">
                <a:latin typeface="Times New Roman" panose="02020603050405020304" pitchFamily="18" charset="0"/>
                <a:cs typeface="Times New Roman" panose="02020603050405020304" pitchFamily="18" charset="0"/>
              </a:rPr>
              <a:t>Hereditas</a:t>
            </a:r>
            <a:r>
              <a:rPr lang="en-US" altLang="zh-CN" sz="1100" dirty="0">
                <a:latin typeface="Times New Roman" panose="02020603050405020304" pitchFamily="18" charset="0"/>
                <a:cs typeface="Times New Roman" panose="02020603050405020304" pitchFamily="18" charset="0"/>
              </a:rPr>
              <a:t> 132: 209-213.</a:t>
            </a:r>
          </a:p>
          <a:p>
            <a:r>
              <a:rPr lang="en-US" altLang="zh-CN" sz="1100" dirty="0">
                <a:latin typeface="Times New Roman" panose="02020603050405020304" pitchFamily="18" charset="0"/>
                <a:cs typeface="Times New Roman" panose="02020603050405020304" pitchFamily="18" charset="0"/>
              </a:rPr>
              <a:t>[11] Wang, J. B., Wang, C., Shi, S. H.,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2000. Evolution of parental ITS regions of nuclear rDNA in allopolyploid </a:t>
            </a:r>
            <a:r>
              <a:rPr lang="en-US" altLang="zh-CN" sz="1100" dirty="0" err="1">
                <a:latin typeface="Times New Roman" panose="02020603050405020304" pitchFamily="18" charset="0"/>
                <a:cs typeface="Times New Roman" panose="02020603050405020304" pitchFamily="18" charset="0"/>
              </a:rPr>
              <a:t>Aegilops</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Poaceae</a:t>
            </a:r>
            <a:r>
              <a:rPr lang="en-US" altLang="zh-CN" sz="1100" dirty="0">
                <a:latin typeface="Times New Roman" panose="02020603050405020304" pitchFamily="18" charset="0"/>
                <a:cs typeface="Times New Roman" panose="02020603050405020304" pitchFamily="18" charset="0"/>
              </a:rPr>
              <a:t>) species. </a:t>
            </a:r>
            <a:r>
              <a:rPr lang="en-US" altLang="zh-CN" sz="1100" dirty="0" err="1">
                <a:latin typeface="Times New Roman" panose="02020603050405020304" pitchFamily="18" charset="0"/>
                <a:cs typeface="Times New Roman" panose="02020603050405020304" pitchFamily="18" charset="0"/>
              </a:rPr>
              <a:t>Hereditas</a:t>
            </a:r>
            <a:r>
              <a:rPr lang="en-US" altLang="zh-CN" sz="1100" dirty="0">
                <a:latin typeface="Times New Roman" panose="02020603050405020304" pitchFamily="18" charset="0"/>
                <a:cs typeface="Times New Roman" panose="02020603050405020304" pitchFamily="18" charset="0"/>
              </a:rPr>
              <a:t> 133: 1-7.</a:t>
            </a:r>
          </a:p>
          <a:p>
            <a:r>
              <a:rPr lang="en-US" altLang="zh-CN" sz="1100" dirty="0">
                <a:latin typeface="Times New Roman" panose="02020603050405020304" pitchFamily="18" charset="0"/>
                <a:cs typeface="Times New Roman" panose="02020603050405020304" pitchFamily="18" charset="0"/>
              </a:rPr>
              <a:t>[12]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Zhang, L., Su, D. M. 2000. Collaborations tailored for bioinformatics projects. Science 290: 2074. (Letter)</a:t>
            </a:r>
          </a:p>
          <a:p>
            <a:r>
              <a:rPr lang="en-US" altLang="zh-CN" sz="1100" dirty="0">
                <a:latin typeface="Times New Roman" panose="02020603050405020304" pitchFamily="18" charset="0"/>
                <a:cs typeface="Times New Roman" panose="02020603050405020304" pitchFamily="18" charset="0"/>
              </a:rPr>
              <a:t>[13] Shi, S., Huang, Y.,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Du, Y., Zhang, Q., Chang, H., </a:t>
            </a:r>
            <a:r>
              <a:rPr lang="en-US" altLang="zh-CN" sz="1100" dirty="0" err="1">
                <a:latin typeface="Times New Roman" panose="02020603050405020304" pitchFamily="18" charset="0"/>
                <a:cs typeface="Times New Roman" panose="02020603050405020304" pitchFamily="18" charset="0"/>
              </a:rPr>
              <a:t>Boufford</a:t>
            </a:r>
            <a:r>
              <a:rPr lang="en-US" altLang="zh-CN" sz="1100" dirty="0">
                <a:latin typeface="Times New Roman" panose="02020603050405020304" pitchFamily="18" charset="0"/>
                <a:cs typeface="Times New Roman" panose="02020603050405020304" pitchFamily="18" charset="0"/>
              </a:rPr>
              <a:t>, D.E. 2001. Phylogeny of the </a:t>
            </a:r>
            <a:r>
              <a:rPr lang="en-US" altLang="zh-CN" sz="1100" dirty="0" err="1">
                <a:latin typeface="Times New Roman" panose="02020603050405020304" pitchFamily="18" charset="0"/>
                <a:cs typeface="Times New Roman" panose="02020603050405020304" pitchFamily="18" charset="0"/>
              </a:rPr>
              <a:t>Altingiaceae</a:t>
            </a:r>
            <a:r>
              <a:rPr lang="en-US" altLang="zh-CN" sz="1100" dirty="0">
                <a:latin typeface="Times New Roman" panose="02020603050405020304" pitchFamily="18" charset="0"/>
                <a:cs typeface="Times New Roman" panose="02020603050405020304" pitchFamily="18" charset="0"/>
              </a:rPr>
              <a:t> based on </a:t>
            </a:r>
            <a:r>
              <a:rPr lang="en-US" altLang="zh-CN" sz="1100" dirty="0" err="1">
                <a:latin typeface="Times New Roman" panose="02020603050405020304" pitchFamily="18" charset="0"/>
                <a:cs typeface="Times New Roman" panose="02020603050405020304" pitchFamily="18" charset="0"/>
              </a:rPr>
              <a:t>cpDNA</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matK</a:t>
            </a:r>
            <a:r>
              <a:rPr lang="en-US" altLang="zh-CN" sz="1100" dirty="0">
                <a:latin typeface="Times New Roman" panose="02020603050405020304" pitchFamily="18" charset="0"/>
                <a:cs typeface="Times New Roman" panose="02020603050405020304" pitchFamily="18" charset="0"/>
              </a:rPr>
              <a:t>, PY-IGS and </a:t>
            </a:r>
            <a:r>
              <a:rPr lang="en-US" altLang="zh-CN" sz="1100" dirty="0" err="1">
                <a:latin typeface="Times New Roman" panose="02020603050405020304" pitchFamily="18" charset="0"/>
                <a:cs typeface="Times New Roman" panose="02020603050405020304" pitchFamily="18" charset="0"/>
              </a:rPr>
              <a:t>nrDNA</a:t>
            </a:r>
            <a:r>
              <a:rPr lang="en-US" altLang="zh-CN" sz="1100" dirty="0">
                <a:latin typeface="Times New Roman" panose="02020603050405020304" pitchFamily="18" charset="0"/>
                <a:cs typeface="Times New Roman" panose="02020603050405020304" pitchFamily="18" charset="0"/>
              </a:rPr>
              <a:t> ITS sequences. Plant Systematics and Evolution 230: 13-24.</a:t>
            </a:r>
          </a:p>
          <a:p>
            <a:r>
              <a:rPr lang="en-US" altLang="zh-CN" sz="1100" dirty="0">
                <a:latin typeface="Times New Roman" panose="02020603050405020304" pitchFamily="18" charset="0"/>
                <a:cs typeface="Times New Roman" panose="02020603050405020304" pitchFamily="18" charset="0"/>
              </a:rPr>
              <a:t>[14] Wu, J., Liang, Y.,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Fu, C., Chen, J. 2002. Advances in phylogenetic studies of </a:t>
            </a:r>
            <a:r>
              <a:rPr lang="en-US" altLang="zh-CN" sz="1100" dirty="0" err="1">
                <a:latin typeface="Times New Roman" panose="02020603050405020304" pitchFamily="18" charset="0"/>
                <a:cs typeface="Times New Roman" panose="02020603050405020304" pitchFamily="18" charset="0"/>
              </a:rPr>
              <a:t>Nematoda</a:t>
            </a:r>
            <a:r>
              <a:rPr lang="en-US" altLang="zh-CN" sz="1100" dirty="0">
                <a:latin typeface="Times New Roman" panose="02020603050405020304" pitchFamily="18" charset="0"/>
                <a:cs typeface="Times New Roman" panose="02020603050405020304" pitchFamily="18" charset="0"/>
              </a:rPr>
              <a:t>. Chinese Science Bulletin 47: 10-15.</a:t>
            </a:r>
          </a:p>
          <a:p>
            <a:r>
              <a:rPr lang="en-US" altLang="zh-CN" sz="1100" dirty="0">
                <a:latin typeface="Times New Roman" panose="02020603050405020304" pitchFamily="18" charset="0"/>
                <a:cs typeface="Times New Roman" panose="02020603050405020304" pitchFamily="18" charset="0"/>
              </a:rPr>
              <a:t>[15] Huang, Y., Shi, S.,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Tan, F. 2002. A new method for preparation of template DNA for PCR from special plant materials. Chinese Science Bulletin 47: 725-727.</a:t>
            </a:r>
          </a:p>
          <a:p>
            <a:r>
              <a:rPr lang="en-US" altLang="zh-CN" sz="1100" dirty="0">
                <a:latin typeface="Times New Roman" panose="02020603050405020304" pitchFamily="18" charset="0"/>
                <a:cs typeface="Times New Roman" panose="02020603050405020304" pitchFamily="18" charset="0"/>
              </a:rPr>
              <a:t>[16] Shi, S., </a:t>
            </a:r>
            <a:r>
              <a:rPr lang="en-US" altLang="zh-CN" sz="1100" dirty="0" err="1">
                <a:latin typeface="Times New Roman" panose="02020603050405020304" pitchFamily="18" charset="0"/>
                <a:cs typeface="Times New Roman" panose="02020603050405020304" pitchFamily="18" charset="0"/>
              </a:rPr>
              <a:t>Zhong</a:t>
            </a:r>
            <a:r>
              <a:rPr lang="en-US" altLang="zh-CN" sz="1100" dirty="0">
                <a:latin typeface="Times New Roman" panose="02020603050405020304" pitchFamily="18" charset="0"/>
                <a:cs typeface="Times New Roman" panose="02020603050405020304" pitchFamily="18" charset="0"/>
              </a:rPr>
              <a:t>, Y., Huang, Y., Du, Y., </a:t>
            </a:r>
            <a:r>
              <a:rPr lang="en-US" altLang="zh-CN" sz="1100" dirty="0" err="1">
                <a:latin typeface="Times New Roman" panose="02020603050405020304" pitchFamily="18" charset="0"/>
                <a:cs typeface="Times New Roman" panose="02020603050405020304" pitchFamily="18" charset="0"/>
              </a:rPr>
              <a:t>Qiu</a:t>
            </a:r>
            <a:r>
              <a:rPr lang="en-US" altLang="zh-CN" sz="1100" dirty="0">
                <a:latin typeface="Times New Roman" panose="02020603050405020304" pitchFamily="18" charset="0"/>
                <a:cs typeface="Times New Roman" panose="02020603050405020304" pitchFamily="18" charset="0"/>
              </a:rPr>
              <a:t>, X., Chang, H. 2002. Phylogenetic relationships of the </a:t>
            </a:r>
            <a:r>
              <a:rPr lang="en-US" altLang="zh-CN" sz="1100" dirty="0" err="1">
                <a:latin typeface="Times New Roman" panose="02020603050405020304" pitchFamily="18" charset="0"/>
                <a:cs typeface="Times New Roman" panose="02020603050405020304" pitchFamily="18" charset="0"/>
              </a:rPr>
              <a:t>Rhizophoraceae</a:t>
            </a:r>
            <a:r>
              <a:rPr lang="en-US" altLang="zh-CN" sz="1100" dirty="0">
                <a:latin typeface="Times New Roman" panose="02020603050405020304" pitchFamily="18" charset="0"/>
                <a:cs typeface="Times New Roman" panose="02020603050405020304" pitchFamily="18" charset="0"/>
              </a:rPr>
              <a:t> in China based on sequences of the chloroplast gene </a:t>
            </a:r>
            <a:r>
              <a:rPr lang="en-US" altLang="zh-CN" sz="1100" dirty="0" err="1">
                <a:latin typeface="Times New Roman" panose="02020603050405020304" pitchFamily="18" charset="0"/>
                <a:cs typeface="Times New Roman" panose="02020603050405020304" pitchFamily="18" charset="0"/>
              </a:rPr>
              <a:t>matK</a:t>
            </a:r>
            <a:r>
              <a:rPr lang="en-US" altLang="zh-CN" sz="1100" dirty="0">
                <a:latin typeface="Times New Roman" panose="02020603050405020304" pitchFamily="18" charset="0"/>
                <a:cs typeface="Times New Roman" panose="02020603050405020304" pitchFamily="18" charset="0"/>
              </a:rPr>
              <a:t> and the internal transcribed spacer regions of nuclear ribosomal DNA and combined data set. Biochemical Systematics and Ecology 30: 309-319. </a:t>
            </a:r>
            <a:r>
              <a:rPr lang="zh-CN" altLang="en-US" sz="1100" dirty="0">
                <a:latin typeface="Times New Roman" panose="02020603050405020304" pitchFamily="18" charset="0"/>
                <a:cs typeface="Times New Roman" panose="02020603050405020304" pitchFamily="18" charset="0"/>
              </a:rPr>
              <a:t>等。</a:t>
            </a:r>
          </a:p>
        </p:txBody>
      </p:sp>
      <p:sp>
        <p:nvSpPr>
          <p:cNvPr id="13" name="标题 12"/>
          <p:cNvSpPr>
            <a:spLocks noGrp="1"/>
          </p:cNvSpPr>
          <p:nvPr>
            <p:ph type="title"/>
          </p:nvPr>
        </p:nvSpPr>
        <p:spPr/>
        <p:txBody>
          <a:bodyPr rtlCol="0"/>
          <a:lstStyle/>
          <a:p>
            <a:r>
              <a:rPr lang="zh-CN" altLang="en-US" dirty="0"/>
              <a:t>缅怀植物学家钟扬</a:t>
            </a:r>
          </a:p>
        </p:txBody>
      </p:sp>
      <p:sp>
        <p:nvSpPr>
          <p:cNvPr id="5" name="矩形 4"/>
          <p:cNvSpPr/>
          <p:nvPr/>
        </p:nvSpPr>
        <p:spPr>
          <a:xfrm>
            <a:off x="974932" y="1357591"/>
            <a:ext cx="10240618" cy="5078313"/>
          </a:xfrm>
          <a:prstGeom prst="rect">
            <a:avLst/>
          </a:prstGeom>
          <a:solidFill>
            <a:schemeClr val="bg2"/>
          </a:solidFill>
        </p:spPr>
        <p:txBody>
          <a:bodyPr wrap="square">
            <a:spAutoFit/>
          </a:bodyPr>
          <a:lstStyle/>
          <a:p>
            <a:endParaRPr lang="en-US" altLang="zh-CN" b="1" dirty="0" smtClean="0"/>
          </a:p>
          <a:p>
            <a:endParaRPr lang="en-US" altLang="zh-CN" b="1" dirty="0" smtClean="0"/>
          </a:p>
          <a:p>
            <a:r>
              <a:rPr lang="zh-CN" altLang="en-US" b="1" dirty="0" smtClean="0"/>
              <a:t>主要</a:t>
            </a:r>
            <a:r>
              <a:rPr lang="zh-CN" altLang="en-US" b="1" dirty="0"/>
              <a:t>书籍</a:t>
            </a:r>
          </a:p>
          <a:p>
            <a:r>
              <a:rPr lang="en-US" altLang="zh-CN" dirty="0">
                <a:latin typeface="华文楷体" panose="02010600040101010101" pitchFamily="2" charset="-122"/>
                <a:ea typeface="华文楷体" panose="02010600040101010101" pitchFamily="2" charset="-122"/>
              </a:rPr>
              <a:t>【1】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陈家宽</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黄德世</a:t>
            </a:r>
            <a:r>
              <a:rPr lang="en-US" altLang="zh-CN" dirty="0">
                <a:latin typeface="华文楷体" panose="02010600040101010101" pitchFamily="2" charset="-122"/>
                <a:ea typeface="华文楷体" panose="02010600040101010101" pitchFamily="2" charset="-122"/>
              </a:rPr>
              <a:t>, 1990.</a:t>
            </a:r>
            <a:r>
              <a:rPr lang="zh-CN" altLang="en-US" dirty="0">
                <a:latin typeface="华文楷体" panose="02010600040101010101" pitchFamily="2" charset="-122"/>
                <a:ea typeface="华文楷体" panose="02010600040101010101" pitchFamily="2" charset="-122"/>
              </a:rPr>
              <a:t>。数量分类的方法与程序。武汉大学出版社。</a:t>
            </a:r>
          </a:p>
          <a:p>
            <a:r>
              <a:rPr lang="en-US" altLang="zh-CN" dirty="0">
                <a:latin typeface="华文楷体" panose="02010600040101010101" pitchFamily="2" charset="-122"/>
                <a:ea typeface="华文楷体" panose="02010600040101010101" pitchFamily="2" charset="-122"/>
              </a:rPr>
              <a:t>【2】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李伟</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黄德世</a:t>
            </a:r>
            <a:r>
              <a:rPr lang="en-US" altLang="zh-CN" dirty="0">
                <a:latin typeface="华文楷体" panose="02010600040101010101" pitchFamily="2" charset="-122"/>
                <a:ea typeface="华文楷体" panose="02010600040101010101" pitchFamily="2" charset="-122"/>
              </a:rPr>
              <a:t>, 1994</a:t>
            </a:r>
            <a:r>
              <a:rPr lang="zh-CN" altLang="en-US" dirty="0">
                <a:latin typeface="华文楷体" panose="02010600040101010101" pitchFamily="2" charset="-122"/>
                <a:ea typeface="华文楷体" panose="02010600040101010101" pitchFamily="2" charset="-122"/>
              </a:rPr>
              <a:t>。分支分类的理论与方法。科学出版社。</a:t>
            </a:r>
          </a:p>
          <a:p>
            <a:r>
              <a:rPr lang="en-US" altLang="zh-CN" dirty="0">
                <a:latin typeface="华文楷体" panose="02010600040101010101" pitchFamily="2" charset="-122"/>
                <a:ea typeface="华文楷体" panose="02010600040101010101" pitchFamily="2" charset="-122"/>
              </a:rPr>
              <a:t>【3】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张亮</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赵琼等</a:t>
            </a:r>
            <a:r>
              <a:rPr lang="en-US" altLang="zh-CN" dirty="0">
                <a:latin typeface="华文楷体" panose="02010600040101010101" pitchFamily="2" charset="-122"/>
                <a:ea typeface="华文楷体" panose="02010600040101010101" pitchFamily="2" charset="-122"/>
              </a:rPr>
              <a:t>, 2001</a:t>
            </a:r>
            <a:r>
              <a:rPr lang="zh-CN" altLang="en-US" dirty="0">
                <a:latin typeface="华文楷体" panose="02010600040101010101" pitchFamily="2" charset="-122"/>
                <a:ea typeface="华文楷体" panose="02010600040101010101" pitchFamily="2" charset="-122"/>
              </a:rPr>
              <a:t>。简明生物信息学。高等教育出版社。</a:t>
            </a:r>
          </a:p>
          <a:p>
            <a:r>
              <a:rPr lang="en-US" altLang="zh-CN" dirty="0">
                <a:latin typeface="华文楷体" panose="02010600040101010101" pitchFamily="2" charset="-122"/>
                <a:ea typeface="华文楷体" panose="02010600040101010101" pitchFamily="2" charset="-122"/>
              </a:rPr>
              <a:t>【4】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张文娟</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王莉，赵佳媛</a:t>
            </a:r>
            <a:r>
              <a:rPr lang="en-US" altLang="zh-CN" dirty="0">
                <a:latin typeface="华文楷体" panose="02010600040101010101" pitchFamily="2" charset="-122"/>
                <a:ea typeface="华文楷体" panose="02010600040101010101" pitchFamily="2" charset="-122"/>
              </a:rPr>
              <a:t>, 2005</a:t>
            </a:r>
            <a:r>
              <a:rPr lang="zh-CN" altLang="en-US" dirty="0">
                <a:latin typeface="华文楷体" panose="02010600040101010101" pitchFamily="2" charset="-122"/>
                <a:ea typeface="华文楷体" panose="02010600040101010101" pitchFamily="2" charset="-122"/>
              </a:rPr>
              <a:t>。基因计算。上海科技教育出版社。</a:t>
            </a:r>
          </a:p>
          <a:p>
            <a:r>
              <a:rPr lang="en-US" altLang="zh-CN" dirty="0">
                <a:latin typeface="华文楷体" panose="02010600040101010101" pitchFamily="2" charset="-122"/>
                <a:ea typeface="华文楷体" panose="02010600040101010101" pitchFamily="2" charset="-122"/>
              </a:rPr>
              <a:t>【5】 </a:t>
            </a:r>
            <a:r>
              <a:rPr lang="zh-CN" altLang="en-US" dirty="0">
                <a:latin typeface="华文楷体" panose="02010600040101010101" pitchFamily="2" charset="-122"/>
                <a:ea typeface="华文楷体" panose="02010600040101010101" pitchFamily="2" charset="-122"/>
              </a:rPr>
              <a:t>李伟</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钟扬编译</a:t>
            </a:r>
            <a:r>
              <a:rPr lang="en-US" altLang="zh-CN" dirty="0">
                <a:latin typeface="华文楷体" panose="02010600040101010101" pitchFamily="2" charset="-122"/>
                <a:ea typeface="华文楷体" panose="02010600040101010101" pitchFamily="2" charset="-122"/>
              </a:rPr>
              <a:t>, 1992</a:t>
            </a:r>
            <a:r>
              <a:rPr lang="zh-CN" altLang="en-US" dirty="0">
                <a:latin typeface="华文楷体" panose="02010600040101010101" pitchFamily="2" charset="-122"/>
                <a:ea typeface="华文楷体" panose="02010600040101010101" pitchFamily="2" charset="-122"/>
              </a:rPr>
              <a:t>。水生植被研究的理论与方法。华中师范大学出版社。</a:t>
            </a:r>
          </a:p>
          <a:p>
            <a:r>
              <a:rPr lang="en-US" altLang="zh-CN" dirty="0">
                <a:latin typeface="华文楷体" panose="02010600040101010101" pitchFamily="2" charset="-122"/>
                <a:ea typeface="华文楷体" panose="02010600040101010101" pitchFamily="2" charset="-122"/>
              </a:rPr>
              <a:t>【6】 M. </a:t>
            </a:r>
            <a:r>
              <a:rPr lang="en-US" altLang="zh-CN" dirty="0" err="1">
                <a:latin typeface="华文楷体" panose="02010600040101010101" pitchFamily="2" charset="-122"/>
                <a:ea typeface="华文楷体" panose="02010600040101010101" pitchFamily="2" charset="-122"/>
              </a:rPr>
              <a:t>Nei</a:t>
            </a:r>
            <a:r>
              <a:rPr lang="en-US" altLang="zh-CN" dirty="0">
                <a:latin typeface="华文楷体" panose="02010600040101010101" pitchFamily="2" charset="-122"/>
                <a:ea typeface="华文楷体" panose="02010600040101010101" pitchFamily="2" charset="-122"/>
              </a:rPr>
              <a:t>, S. Kumar</a:t>
            </a:r>
            <a:r>
              <a:rPr lang="zh-CN" altLang="en-US" dirty="0">
                <a:latin typeface="华文楷体" panose="02010600040101010101" pitchFamily="2" charset="-122"/>
                <a:ea typeface="华文楷体" panose="02010600040101010101" pitchFamily="2" charset="-122"/>
              </a:rPr>
              <a:t>著</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吕宝忠</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高莉萍等译</a:t>
            </a:r>
            <a:r>
              <a:rPr lang="en-US" altLang="zh-CN" dirty="0">
                <a:latin typeface="华文楷体" panose="02010600040101010101" pitchFamily="2" charset="-122"/>
                <a:ea typeface="华文楷体" panose="02010600040101010101" pitchFamily="2" charset="-122"/>
              </a:rPr>
              <a:t>, 2002</a:t>
            </a:r>
            <a:r>
              <a:rPr lang="zh-CN" altLang="en-US" dirty="0">
                <a:latin typeface="华文楷体" panose="02010600040101010101" pitchFamily="2" charset="-122"/>
                <a:ea typeface="华文楷体" panose="02010600040101010101" pitchFamily="2" charset="-122"/>
              </a:rPr>
              <a:t>。分子进化与系统发育。高等教育出版社。</a:t>
            </a:r>
          </a:p>
          <a:p>
            <a:r>
              <a:rPr lang="en-US" altLang="zh-CN" dirty="0">
                <a:latin typeface="华文楷体" panose="02010600040101010101" pitchFamily="2" charset="-122"/>
                <a:ea typeface="华文楷体" panose="02010600040101010101" pitchFamily="2" charset="-122"/>
              </a:rPr>
              <a:t>【7】 D. W. Mount</a:t>
            </a:r>
            <a:r>
              <a:rPr lang="zh-CN" altLang="en-US" dirty="0">
                <a:latin typeface="华文楷体" panose="02010600040101010101" pitchFamily="2" charset="-122"/>
                <a:ea typeface="华文楷体" panose="02010600040101010101" pitchFamily="2" charset="-122"/>
              </a:rPr>
              <a:t>著</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王莉</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张亮等译</a:t>
            </a:r>
            <a:r>
              <a:rPr lang="en-US" altLang="zh-CN" dirty="0">
                <a:latin typeface="华文楷体" panose="02010600040101010101" pitchFamily="2" charset="-122"/>
                <a:ea typeface="华文楷体" panose="02010600040101010101" pitchFamily="2" charset="-122"/>
              </a:rPr>
              <a:t>, 2003</a:t>
            </a:r>
            <a:r>
              <a:rPr lang="zh-CN" altLang="en-US" dirty="0">
                <a:latin typeface="华文楷体" panose="02010600040101010101" pitchFamily="2" charset="-122"/>
                <a:ea typeface="华文楷体" panose="02010600040101010101" pitchFamily="2" charset="-122"/>
              </a:rPr>
              <a:t>。生物信息学。高等教育出版社。</a:t>
            </a:r>
          </a:p>
          <a:p>
            <a:r>
              <a:rPr lang="en-US" altLang="zh-CN" dirty="0">
                <a:latin typeface="华文楷体" panose="02010600040101010101" pitchFamily="2" charset="-122"/>
                <a:ea typeface="华文楷体" panose="02010600040101010101" pitchFamily="2" charset="-122"/>
              </a:rPr>
              <a:t>【8】 J. D. Watson</a:t>
            </a:r>
            <a:r>
              <a:rPr lang="zh-CN" altLang="en-US" dirty="0">
                <a:latin typeface="华文楷体" panose="02010600040101010101" pitchFamily="2" charset="-122"/>
                <a:ea typeface="华文楷体" panose="02010600040101010101" pitchFamily="2" charset="-122"/>
              </a:rPr>
              <a:t>著</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沈玮</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赵琼</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王旭译</a:t>
            </a:r>
            <a:r>
              <a:rPr lang="en-US" altLang="zh-CN" dirty="0">
                <a:latin typeface="华文楷体" panose="02010600040101010101" pitchFamily="2" charset="-122"/>
                <a:ea typeface="华文楷体" panose="02010600040101010101" pitchFamily="2" charset="-122"/>
              </a:rPr>
              <a:t>, 2003</a:t>
            </a:r>
            <a:r>
              <a:rPr lang="zh-CN" altLang="en-US" dirty="0">
                <a:latin typeface="华文楷体" panose="02010600040101010101" pitchFamily="2" charset="-122"/>
                <a:ea typeface="华文楷体" panose="02010600040101010101" pitchFamily="2" charset="-122"/>
              </a:rPr>
              <a:t>。基因</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女郎</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伽莫夫。上海科技教育出版社。</a:t>
            </a:r>
          </a:p>
          <a:p>
            <a:r>
              <a:rPr lang="en-US" altLang="zh-CN" dirty="0">
                <a:latin typeface="华文楷体" panose="02010600040101010101" pitchFamily="2" charset="-122"/>
                <a:ea typeface="华文楷体" panose="02010600040101010101" pitchFamily="2" charset="-122"/>
              </a:rPr>
              <a:t>【9】 P. Reilly</a:t>
            </a:r>
            <a:r>
              <a:rPr lang="zh-CN" altLang="en-US" dirty="0">
                <a:latin typeface="华文楷体" panose="02010600040101010101" pitchFamily="2" charset="-122"/>
                <a:ea typeface="华文楷体" panose="02010600040101010101" pitchFamily="2" charset="-122"/>
              </a:rPr>
              <a:t>著</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钟扬</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李作峰</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赵佳媛</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赵晓敏译</a:t>
            </a:r>
            <a:r>
              <a:rPr lang="en-US" altLang="zh-CN" dirty="0">
                <a:latin typeface="华文楷体" panose="02010600040101010101" pitchFamily="2" charset="-122"/>
                <a:ea typeface="华文楷体" panose="02010600040101010101" pitchFamily="2" charset="-122"/>
              </a:rPr>
              <a:t>, 2005</a:t>
            </a:r>
            <a:r>
              <a:rPr lang="zh-CN" altLang="en-US" dirty="0">
                <a:latin typeface="华文楷体" panose="02010600040101010101" pitchFamily="2" charset="-122"/>
                <a:ea typeface="华文楷体" panose="02010600040101010101" pitchFamily="2" charset="-122"/>
              </a:rPr>
              <a:t>。林肯的</a:t>
            </a:r>
            <a:r>
              <a:rPr lang="en-US" altLang="zh-CN" dirty="0">
                <a:latin typeface="华文楷体" panose="02010600040101010101" pitchFamily="2" charset="-122"/>
                <a:ea typeface="华文楷体" panose="02010600040101010101" pitchFamily="2" charset="-122"/>
              </a:rPr>
              <a:t>DNA</a:t>
            </a:r>
            <a:r>
              <a:rPr lang="zh-CN" altLang="en-US" dirty="0">
                <a:latin typeface="华文楷体" panose="02010600040101010101" pitchFamily="2" charset="-122"/>
                <a:ea typeface="华文楷体" panose="02010600040101010101" pitchFamily="2" charset="-122"/>
              </a:rPr>
              <a:t>。上海科技教育出版社</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endParaRPr lang="en-US" altLang="zh-CN" dirty="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endParaRPr lang="en-US" altLang="zh-CN" dirty="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72640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243" y="1471617"/>
            <a:ext cx="3776870" cy="5256144"/>
          </a:xfrm>
          <a:prstGeom prst="rect">
            <a:avLst/>
          </a:prstGeom>
        </p:spPr>
      </p:pic>
      <p:sp>
        <p:nvSpPr>
          <p:cNvPr id="13" name="标题 12"/>
          <p:cNvSpPr>
            <a:spLocks noGrp="1"/>
          </p:cNvSpPr>
          <p:nvPr>
            <p:ph type="title"/>
          </p:nvPr>
        </p:nvSpPr>
        <p:spPr/>
        <p:txBody>
          <a:bodyPr rtlCol="0"/>
          <a:lstStyle/>
          <a:p>
            <a:r>
              <a:rPr lang="zh-CN" altLang="en-US" dirty="0"/>
              <a:t>缅怀植物学家钟扬</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243" y="1471618"/>
            <a:ext cx="3776870" cy="5256143"/>
          </a:xfrm>
          <a:prstGeom prst="rect">
            <a:avLst/>
          </a:prstGeom>
        </p:spPr>
      </p:pic>
      <p:sp>
        <p:nvSpPr>
          <p:cNvPr id="5" name="文本框 4"/>
          <p:cNvSpPr txBox="1"/>
          <p:nvPr/>
        </p:nvSpPr>
        <p:spPr>
          <a:xfrm>
            <a:off x="7604067" y="3341796"/>
            <a:ext cx="4173801" cy="1938992"/>
          </a:xfrm>
          <a:prstGeom prst="rect">
            <a:avLst/>
          </a:prstGeom>
          <a:noFill/>
        </p:spPr>
        <p:txBody>
          <a:bodyPr wrap="square" rtlCol="0">
            <a:spAutoFit/>
          </a:bodyPr>
          <a:lstStyle/>
          <a:p>
            <a:pPr>
              <a:lnSpc>
                <a:spcPct val="200000"/>
              </a:lnSpc>
            </a:pPr>
            <a:r>
              <a:rPr lang="zh-CN" altLang="en-US" sz="2000" dirty="0" smtClean="0">
                <a:latin typeface="华文仿宋" panose="02010600040101010101" pitchFamily="2" charset="-122"/>
                <a:ea typeface="华文仿宋" panose="02010600040101010101" pitchFamily="2" charset="-122"/>
              </a:rPr>
              <a:t>捐献</a:t>
            </a:r>
            <a:r>
              <a:rPr lang="en-US" altLang="zh-CN" sz="2000" dirty="0" smtClean="0">
                <a:latin typeface="华文仿宋" panose="02010600040101010101" pitchFamily="2" charset="-122"/>
                <a:ea typeface="华文仿宋" panose="02010600040101010101" pitchFamily="2" charset="-122"/>
              </a:rPr>
              <a:t>138</a:t>
            </a:r>
            <a:r>
              <a:rPr lang="zh-CN" altLang="en-US" sz="2000" dirty="0" smtClean="0">
                <a:latin typeface="华文仿宋" panose="02010600040101010101" pitchFamily="2" charset="-122"/>
                <a:ea typeface="华文仿宋" panose="02010600040101010101" pitchFamily="2" charset="-122"/>
              </a:rPr>
              <a:t>万车祸赔偿金，发起成立“复旦大学钟扬教授基金”，用于支持西部少数民族地区人才培养。</a:t>
            </a:r>
            <a:endParaRPr lang="zh-CN" altLang="en-US" sz="20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8291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2"/>
          <p:cNvSpPr>
            <a:spLocks noGrp="1"/>
          </p:cNvSpPr>
          <p:nvPr>
            <p:ph type="title"/>
          </p:nvPr>
        </p:nvSpPr>
        <p:spPr>
          <a:xfrm>
            <a:off x="1104900" y="76200"/>
            <a:ext cx="9980682" cy="1096962"/>
          </a:xfrm>
        </p:spPr>
        <p:txBody>
          <a:bodyPr rtlCol="0"/>
          <a:lstStyle/>
          <a:p>
            <a:r>
              <a:rPr lang="zh-CN" altLang="en-US" dirty="0"/>
              <a:t>缅怀植物学家钟扬</a:t>
            </a:r>
          </a:p>
        </p:txBody>
      </p:sp>
      <p:sp>
        <p:nvSpPr>
          <p:cNvPr id="11" name="矩形 10"/>
          <p:cNvSpPr/>
          <p:nvPr/>
        </p:nvSpPr>
        <p:spPr>
          <a:xfrm>
            <a:off x="1819758" y="2391261"/>
            <a:ext cx="10240618" cy="3262432"/>
          </a:xfrm>
          <a:prstGeom prst="rect">
            <a:avLst/>
          </a:prstGeom>
          <a:solidFill>
            <a:schemeClr val="bg2"/>
          </a:solidFill>
        </p:spPr>
        <p:txBody>
          <a:bodyPr wrap="square">
            <a:spAutoFit/>
          </a:bodyPr>
          <a:lstStyle/>
          <a:p>
            <a:endParaRPr lang="en-US" altLang="zh-CN" b="1" dirty="0" smtClean="0"/>
          </a:p>
          <a:p>
            <a:endParaRPr lang="en-US" altLang="zh-CN" b="1" dirty="0" smtClean="0"/>
          </a:p>
          <a:p>
            <a:r>
              <a:rPr lang="zh-CN" altLang="en-US" sz="8000" dirty="0" smtClean="0">
                <a:latin typeface="华文楷体" panose="02010600040101010101" pitchFamily="2" charset="-122"/>
                <a:ea typeface="华文楷体" panose="02010600040101010101" pitchFamily="2" charset="-122"/>
              </a:rPr>
              <a:t>向钟扬同志致敬！</a:t>
            </a:r>
            <a:endParaRPr lang="en-US" altLang="zh-CN" sz="8000" dirty="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endParaRPr lang="en-US" altLang="zh-CN" dirty="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学术文献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39_TF03431380_TF03431380" id="{9AE2BD50-F2AD-48C6-8A81-F7D7390F9E40}" vid="{822244C9-F44A-41EE-AAAB-DAE7A533DA64}"/>
    </a:ext>
  </a:extLst>
</a:theme>
</file>

<file path=ppt/theme/theme2.xml><?xml version="1.0" encoding="utf-8"?>
<a:theme xmlns:a="http://schemas.openxmlformats.org/drawingml/2006/main" name="Office 主题">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www.w3.org/XML/1998/namespace"/>
    <ds:schemaRef ds:uri="http://purl.org/dc/dcmitype/"/>
    <ds:schemaRef ds:uri="http://purl.org/dc/terms/"/>
    <ds:schemaRef ds:uri="4873beb7-5857-4685-be1f-d57550cc96cc"/>
    <ds:schemaRef ds:uri="http://schemas.microsoft.com/office/infopath/2007/PartnerControl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学术演示文稿、细条纹和丝带设计（宽屏）</Template>
  <TotalTime>0</TotalTime>
  <Words>1407</Words>
  <Application>Microsoft Office PowerPoint</Application>
  <PresentationFormat>宽屏</PresentationFormat>
  <Paragraphs>83</Paragraphs>
  <Slides>9</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华文仿宋</vt:lpstr>
      <vt:lpstr>华文楷体</vt:lpstr>
      <vt:lpstr>微软雅黑</vt:lpstr>
      <vt:lpstr>Arial</vt:lpstr>
      <vt:lpstr>Euphemia</vt:lpstr>
      <vt:lpstr>Times New Roman</vt:lpstr>
      <vt:lpstr>Wingdings</vt:lpstr>
      <vt:lpstr>学术文献 16x9</vt:lpstr>
      <vt:lpstr>不是杰出者才做梦， 而是善梦者才杰出</vt:lpstr>
      <vt:lpstr>缅怀植物学家钟扬</vt:lpstr>
      <vt:lpstr>缅怀植物学家钟扬</vt:lpstr>
      <vt:lpstr>缅怀植物学家钟扬</vt:lpstr>
      <vt:lpstr>缅怀植物学家钟扬</vt:lpstr>
      <vt:lpstr>缅怀植物学家钟扬</vt:lpstr>
      <vt:lpstr>缅怀植物学家钟扬</vt:lpstr>
      <vt:lpstr>缅怀植物学家钟扬</vt:lpstr>
      <vt:lpstr>缅怀植物学家钟扬</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2018-03-22T02:16:10Z</dcterms:created>
  <dcterms:modified xsi:type="dcterms:W3CDTF">2018-03-27T05:35:57Z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